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65eda760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65eda760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65eda760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65eda760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65eda760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65eda760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65eda7602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65eda760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65eda7602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65eda760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65eda7602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65eda7602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65eda7602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65eda7602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65eda760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65eda760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65eda7602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65eda760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65eda760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e65eda760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65eda760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65eda760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65eda7602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65eda7602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65eda760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65eda760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65eda7602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e65eda7602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65eda7602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65eda7602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65eda760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e65eda760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65eda7602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e65eda7602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65eda76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65eda76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65eda76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65eda76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65eda760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65eda760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65eda76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65eda76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65eda76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65eda76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65eda7602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65eda760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65eda760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65eda760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distill.pub/2021/gnn-intro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i0.wp.com/bdtechtalks.com/wp-content/uploads/2021/10/Graph-Neural-Networks.jpg?ssl=1" TargetMode="External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980381"/>
            <a:ext cx="7136700" cy="16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Eigenvalues, networks,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shapes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4629707"/>
            <a:ext cx="8520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(or: a few “different” things that are actually just linear algebra!)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>
            <p:ph idx="1" type="body"/>
          </p:nvPr>
        </p:nvSpPr>
        <p:spPr>
          <a:xfrm>
            <a:off x="311700" y="1266325"/>
            <a:ext cx="577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graph can </a:t>
            </a:r>
            <a:r>
              <a:rPr i="1" lang="en"/>
              <a:t>also</a:t>
            </a:r>
            <a:r>
              <a:rPr lang="en"/>
              <a:t> be specified by its </a:t>
            </a:r>
            <a:r>
              <a:rPr b="1" i="1" lang="en"/>
              <a:t>adjacency matrix</a:t>
            </a:r>
            <a:r>
              <a:rPr lang="en"/>
              <a:t>, where we record which vertices are connected by an edge:</a:t>
            </a:r>
            <a:endParaRPr/>
          </a:p>
        </p:txBody>
      </p:sp>
      <p:sp>
        <p:nvSpPr>
          <p:cNvPr id="316" name="Google Shape;31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computations are all done with linear algebra!</a:t>
            </a:r>
            <a:endParaRPr/>
          </a:p>
        </p:txBody>
      </p:sp>
      <p:grpSp>
        <p:nvGrpSpPr>
          <p:cNvPr id="317" name="Google Shape;317;p22"/>
          <p:cNvGrpSpPr/>
          <p:nvPr/>
        </p:nvGrpSpPr>
        <p:grpSpPr>
          <a:xfrm>
            <a:off x="1895925" y="2680825"/>
            <a:ext cx="1475850" cy="1101025"/>
            <a:chOff x="2810325" y="2528425"/>
            <a:chExt cx="1475850" cy="1101025"/>
          </a:xfrm>
        </p:grpSpPr>
        <p:sp>
          <p:nvSpPr>
            <p:cNvPr id="318" name="Google Shape;318;p22"/>
            <p:cNvSpPr/>
            <p:nvPr/>
          </p:nvSpPr>
          <p:spPr>
            <a:xfrm>
              <a:off x="2810325" y="2528425"/>
              <a:ext cx="276300" cy="2763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810325" y="3353150"/>
              <a:ext cx="276300" cy="2763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4009875" y="2923675"/>
              <a:ext cx="276300" cy="2763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3390350" y="2923675"/>
              <a:ext cx="276300" cy="2763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22"/>
            <p:cNvCxnSpPr>
              <a:stCxn id="319" idx="0"/>
              <a:endCxn id="318" idx="4"/>
            </p:cNvCxnSpPr>
            <p:nvPr/>
          </p:nvCxnSpPr>
          <p:spPr>
            <a:xfrm rot="10800000">
              <a:off x="2948475" y="2804750"/>
              <a:ext cx="0" cy="5484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2"/>
            <p:cNvCxnSpPr>
              <a:stCxn id="318" idx="6"/>
              <a:endCxn id="321" idx="1"/>
            </p:cNvCxnSpPr>
            <p:nvPr/>
          </p:nvCxnSpPr>
          <p:spPr>
            <a:xfrm>
              <a:off x="3086625" y="2666575"/>
              <a:ext cx="344100" cy="2976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2"/>
            <p:cNvCxnSpPr>
              <a:stCxn id="321" idx="6"/>
              <a:endCxn id="320" idx="2"/>
            </p:cNvCxnSpPr>
            <p:nvPr/>
          </p:nvCxnSpPr>
          <p:spPr>
            <a:xfrm>
              <a:off x="3666650" y="3061825"/>
              <a:ext cx="343200" cy="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2"/>
            <p:cNvCxnSpPr>
              <a:stCxn id="321" idx="3"/>
              <a:endCxn id="319" idx="6"/>
            </p:cNvCxnSpPr>
            <p:nvPr/>
          </p:nvCxnSpPr>
          <p:spPr>
            <a:xfrm flipH="1">
              <a:off x="3086713" y="3159512"/>
              <a:ext cx="344100" cy="3318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" name="Google Shape;326;p22"/>
          <p:cNvSpPr txBox="1"/>
          <p:nvPr/>
        </p:nvSpPr>
        <p:spPr>
          <a:xfrm>
            <a:off x="1628925" y="4061050"/>
            <a:ext cx="10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G = (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7" name="Google Shape;327;p22"/>
          <p:cNvGrpSpPr/>
          <p:nvPr/>
        </p:nvGrpSpPr>
        <p:grpSpPr>
          <a:xfrm rot="-1154486">
            <a:off x="3701487" y="2312675"/>
            <a:ext cx="2094222" cy="816321"/>
            <a:chOff x="2933000" y="2662839"/>
            <a:chExt cx="1673496" cy="818034"/>
          </a:xfrm>
        </p:grpSpPr>
        <p:cxnSp>
          <p:nvCxnSpPr>
            <p:cNvPr id="328" name="Google Shape;328;p22"/>
            <p:cNvCxnSpPr/>
            <p:nvPr/>
          </p:nvCxnSpPr>
          <p:spPr>
            <a:xfrm rot="10800000">
              <a:off x="2933000" y="3101450"/>
              <a:ext cx="1635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9" name="Google Shape;329;p22"/>
            <p:cNvSpPr txBox="1"/>
            <p:nvPr/>
          </p:nvSpPr>
          <p:spPr>
            <a:xfrm>
              <a:off x="2938796" y="2662839"/>
              <a:ext cx="16677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Adjacency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p22"/>
            <p:cNvSpPr txBox="1"/>
            <p:nvPr/>
          </p:nvSpPr>
          <p:spPr>
            <a:xfrm>
              <a:off x="3185900" y="3018273"/>
              <a:ext cx="13824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Matrix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6081289" y="1372706"/>
            <a:ext cx="2438563" cy="1689119"/>
            <a:chOff x="6081289" y="1372706"/>
            <a:chExt cx="2438563" cy="1689119"/>
          </a:xfrm>
        </p:grpSpPr>
        <p:pic>
          <p:nvPicPr>
            <p:cNvPr id="332" name="Google Shape;33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1952" y="1633675"/>
              <a:ext cx="2147900" cy="1428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33;p22"/>
            <p:cNvGrpSpPr/>
            <p:nvPr/>
          </p:nvGrpSpPr>
          <p:grpSpPr>
            <a:xfrm>
              <a:off x="6081289" y="1690225"/>
              <a:ext cx="238136" cy="1273862"/>
              <a:chOff x="6309889" y="1690225"/>
              <a:chExt cx="238136" cy="1273862"/>
            </a:xfrm>
          </p:grpSpPr>
          <p:sp>
            <p:nvSpPr>
              <p:cNvPr id="334" name="Google Shape;334;p22"/>
              <p:cNvSpPr/>
              <p:nvPr/>
            </p:nvSpPr>
            <p:spPr>
              <a:xfrm>
                <a:off x="6315525" y="1690225"/>
                <a:ext cx="232500" cy="2325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6309889" y="2035379"/>
                <a:ext cx="232500" cy="232500"/>
              </a:xfrm>
              <a:prstGeom prst="ellips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6315525" y="2731587"/>
                <a:ext cx="232500" cy="2325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6315525" y="2380534"/>
                <a:ext cx="232500" cy="2325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22"/>
            <p:cNvGrpSpPr/>
            <p:nvPr/>
          </p:nvGrpSpPr>
          <p:grpSpPr>
            <a:xfrm>
              <a:off x="6670860" y="1372706"/>
              <a:ext cx="1556200" cy="232500"/>
              <a:chOff x="6899460" y="1372706"/>
              <a:chExt cx="1556200" cy="232500"/>
            </a:xfrm>
          </p:grpSpPr>
          <p:sp>
            <p:nvSpPr>
              <p:cNvPr id="339" name="Google Shape;339;p22"/>
              <p:cNvSpPr/>
              <p:nvPr/>
            </p:nvSpPr>
            <p:spPr>
              <a:xfrm rot="-5400000">
                <a:off x="6899460" y="1372706"/>
                <a:ext cx="232500" cy="2325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 rot="-5400000">
                <a:off x="7331001" y="1372706"/>
                <a:ext cx="232500" cy="232500"/>
              </a:xfrm>
              <a:prstGeom prst="ellips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 rot="-5400000">
                <a:off x="8223160" y="1372706"/>
                <a:ext cx="232500" cy="2325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 rot="-5400000">
                <a:off x="7777073" y="1372706"/>
                <a:ext cx="232500" cy="2325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22"/>
          <p:cNvGrpSpPr/>
          <p:nvPr/>
        </p:nvGrpSpPr>
        <p:grpSpPr>
          <a:xfrm>
            <a:off x="7037000" y="3993374"/>
            <a:ext cx="1482850" cy="1005666"/>
            <a:chOff x="6740397" y="3781850"/>
            <a:chExt cx="1855650" cy="1258498"/>
          </a:xfrm>
        </p:grpSpPr>
        <p:pic>
          <p:nvPicPr>
            <p:cNvPr id="344" name="Google Shape;34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40397" y="3781850"/>
              <a:ext cx="1855650" cy="1258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2"/>
            <p:cNvSpPr/>
            <p:nvPr/>
          </p:nvSpPr>
          <p:spPr>
            <a:xfrm>
              <a:off x="6971618" y="3807986"/>
              <a:ext cx="232500" cy="232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27425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7360640" y="4120808"/>
              <a:ext cx="232500" cy="2325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27425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121430" y="4743983"/>
              <a:ext cx="232500" cy="2325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27425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7744584" y="4428552"/>
              <a:ext cx="232500" cy="2325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27425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</p:txBody>
        </p:sp>
      </p:grpSp>
      <p:cxnSp>
        <p:nvCxnSpPr>
          <p:cNvPr id="349" name="Google Shape;349;p22"/>
          <p:cNvCxnSpPr/>
          <p:nvPr/>
        </p:nvCxnSpPr>
        <p:spPr>
          <a:xfrm rot="5398586">
            <a:off x="7320783" y="3544076"/>
            <a:ext cx="729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2"/>
          <p:cNvSpPr txBox="1"/>
          <p:nvPr>
            <p:ph idx="1" type="body"/>
          </p:nvPr>
        </p:nvSpPr>
        <p:spPr>
          <a:xfrm>
            <a:off x="373115" y="4496018"/>
            <a:ext cx="6868800" cy="5484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It’s often useful to also record the </a:t>
            </a:r>
            <a:r>
              <a:rPr b="1" i="1" lang="en" sz="1400"/>
              <a:t>degree matrix</a:t>
            </a:r>
            <a:r>
              <a:rPr lang="en" sz="1400"/>
              <a:t>, the number of edges at each vertex: the degree matrix is just the sum of the rows (or columns) in </a:t>
            </a:r>
            <a:r>
              <a:rPr i="1" lang="en" sz="1400"/>
              <a:t>A</a:t>
            </a:r>
            <a:r>
              <a:rPr lang="en" sz="1400"/>
              <a:t>.</a:t>
            </a:r>
            <a:endParaRPr sz="1400"/>
          </a:p>
        </p:txBody>
      </p:sp>
      <p:sp>
        <p:nvSpPr>
          <p:cNvPr id="351" name="Google Shape;351;p22"/>
          <p:cNvSpPr txBox="1"/>
          <p:nvPr/>
        </p:nvSpPr>
        <p:spPr>
          <a:xfrm>
            <a:off x="3532588" y="3373288"/>
            <a:ext cx="24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 ~ 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|✕|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 matrix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7762529" y="3244250"/>
            <a:ext cx="109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D∊R</a:t>
            </a:r>
            <a:r>
              <a:rPr baseline="30000" lang="en" sz="16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aseline="30000" i="1" lang="en" sz="16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aseline="30000" lang="en" sz="16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endParaRPr baseline="30000" sz="16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(as diagonal)</a:t>
            </a:r>
            <a:endParaRPr sz="12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 rot="-5400000">
            <a:off x="5353059" y="2136213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Vertex basis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6800859" y="1092443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Vertex basis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clustering problem: the graph Laplacian</a:t>
            </a:r>
            <a:endParaRPr/>
          </a:p>
        </p:txBody>
      </p:sp>
      <p:sp>
        <p:nvSpPr>
          <p:cNvPr id="360" name="Google Shape;360;p23"/>
          <p:cNvSpPr txBox="1"/>
          <p:nvPr>
            <p:ph idx="1" type="body"/>
          </p:nvPr>
        </p:nvSpPr>
        <p:spPr>
          <a:xfrm>
            <a:off x="311700" y="1266325"/>
            <a:ext cx="85206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one more definition before we’re ready to attempt the graph clustering problem: the graph Laplacian </a:t>
            </a:r>
            <a:r>
              <a:rPr i="1" lang="en"/>
              <a:t>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S</a:t>
            </a:r>
            <a:r>
              <a:rPr lang="en"/>
              <a:t> is the incidence matrix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A</a:t>
            </a:r>
            <a:r>
              <a:rPr lang="en"/>
              <a:t> is the adjacency matrix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D</a:t>
            </a:r>
            <a:r>
              <a:rPr lang="en"/>
              <a:t> is the degree matrix</a:t>
            </a:r>
            <a:endParaRPr baseline="30000" i="1"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829125" y="3595225"/>
            <a:ext cx="1475850" cy="1101025"/>
            <a:chOff x="2810325" y="2528425"/>
            <a:chExt cx="1475850" cy="1101025"/>
          </a:xfrm>
        </p:grpSpPr>
        <p:sp>
          <p:nvSpPr>
            <p:cNvPr id="362" name="Google Shape;362;p23"/>
            <p:cNvSpPr/>
            <p:nvPr/>
          </p:nvSpPr>
          <p:spPr>
            <a:xfrm>
              <a:off x="2810325" y="2528425"/>
              <a:ext cx="276300" cy="2763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2810325" y="3353150"/>
              <a:ext cx="276300" cy="2763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4009875" y="2923675"/>
              <a:ext cx="276300" cy="2763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390350" y="2923675"/>
              <a:ext cx="276300" cy="2763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23"/>
            <p:cNvCxnSpPr>
              <a:stCxn id="363" idx="0"/>
              <a:endCxn id="362" idx="4"/>
            </p:cNvCxnSpPr>
            <p:nvPr/>
          </p:nvCxnSpPr>
          <p:spPr>
            <a:xfrm rot="10800000">
              <a:off x="2948475" y="2804750"/>
              <a:ext cx="0" cy="5484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3"/>
            <p:cNvCxnSpPr>
              <a:stCxn id="362" idx="6"/>
              <a:endCxn id="365" idx="1"/>
            </p:cNvCxnSpPr>
            <p:nvPr/>
          </p:nvCxnSpPr>
          <p:spPr>
            <a:xfrm>
              <a:off x="3086625" y="2666575"/>
              <a:ext cx="344100" cy="2976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3"/>
            <p:cNvCxnSpPr>
              <a:stCxn id="365" idx="6"/>
              <a:endCxn id="364" idx="2"/>
            </p:cNvCxnSpPr>
            <p:nvPr/>
          </p:nvCxnSpPr>
          <p:spPr>
            <a:xfrm>
              <a:off x="3666650" y="3061825"/>
              <a:ext cx="343200" cy="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3"/>
            <p:cNvCxnSpPr>
              <a:stCxn id="365" idx="3"/>
              <a:endCxn id="363" idx="6"/>
            </p:cNvCxnSpPr>
            <p:nvPr/>
          </p:nvCxnSpPr>
          <p:spPr>
            <a:xfrm flipH="1">
              <a:off x="3086713" y="3159512"/>
              <a:ext cx="344100" cy="3318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0" name="Google Shape;370;p23"/>
          <p:cNvGrpSpPr/>
          <p:nvPr/>
        </p:nvGrpSpPr>
        <p:grpSpPr>
          <a:xfrm rot="-27815">
            <a:off x="2482170" y="3701607"/>
            <a:ext cx="1613208" cy="800950"/>
            <a:chOff x="2933000" y="2678226"/>
            <a:chExt cx="1673397" cy="802636"/>
          </a:xfrm>
        </p:grpSpPr>
        <p:cxnSp>
          <p:nvCxnSpPr>
            <p:cNvPr id="371" name="Google Shape;371;p23"/>
            <p:cNvCxnSpPr/>
            <p:nvPr/>
          </p:nvCxnSpPr>
          <p:spPr>
            <a:xfrm rot="10800000">
              <a:off x="2933000" y="3101450"/>
              <a:ext cx="1635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2" name="Google Shape;372;p23"/>
            <p:cNvSpPr txBox="1"/>
            <p:nvPr/>
          </p:nvSpPr>
          <p:spPr>
            <a:xfrm>
              <a:off x="3135197" y="2678226"/>
              <a:ext cx="14712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Graph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23"/>
            <p:cNvSpPr txBox="1"/>
            <p:nvPr/>
          </p:nvSpPr>
          <p:spPr>
            <a:xfrm>
              <a:off x="3135209" y="3018262"/>
              <a:ext cx="14331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Laplacian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93" y="2241574"/>
            <a:ext cx="2305816" cy="33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5" name="Google Shape;375;p23"/>
          <p:cNvGrpSpPr/>
          <p:nvPr/>
        </p:nvGrpSpPr>
        <p:grpSpPr>
          <a:xfrm>
            <a:off x="4292559" y="2829095"/>
            <a:ext cx="3465272" cy="1947809"/>
            <a:chOff x="5796558" y="2671328"/>
            <a:chExt cx="3347442" cy="1881759"/>
          </a:xfrm>
        </p:grpSpPr>
        <p:grpSp>
          <p:nvGrpSpPr>
            <p:cNvPr id="376" name="Google Shape;376;p23"/>
            <p:cNvGrpSpPr/>
            <p:nvPr/>
          </p:nvGrpSpPr>
          <p:grpSpPr>
            <a:xfrm>
              <a:off x="5796558" y="3051370"/>
              <a:ext cx="255924" cy="1368892"/>
              <a:chOff x="6309889" y="1690225"/>
              <a:chExt cx="238136" cy="1273862"/>
            </a:xfrm>
          </p:grpSpPr>
          <p:sp>
            <p:nvSpPr>
              <p:cNvPr id="377" name="Google Shape;377;p23"/>
              <p:cNvSpPr/>
              <p:nvPr/>
            </p:nvSpPr>
            <p:spPr>
              <a:xfrm>
                <a:off x="6315525" y="1690225"/>
                <a:ext cx="232500" cy="2325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3"/>
              <p:cNvSpPr/>
              <p:nvPr/>
            </p:nvSpPr>
            <p:spPr>
              <a:xfrm>
                <a:off x="6309889" y="2035379"/>
                <a:ext cx="232500" cy="232500"/>
              </a:xfrm>
              <a:prstGeom prst="ellips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3"/>
              <p:cNvSpPr/>
              <p:nvPr/>
            </p:nvSpPr>
            <p:spPr>
              <a:xfrm>
                <a:off x="6315525" y="2731587"/>
                <a:ext cx="232500" cy="2325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3"/>
              <p:cNvSpPr/>
              <p:nvPr/>
            </p:nvSpPr>
            <p:spPr>
              <a:xfrm>
                <a:off x="6315525" y="2380534"/>
                <a:ext cx="232500" cy="2325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3"/>
            <p:cNvGrpSpPr/>
            <p:nvPr/>
          </p:nvGrpSpPr>
          <p:grpSpPr>
            <a:xfrm>
              <a:off x="6492261" y="2671328"/>
              <a:ext cx="2203867" cy="249900"/>
              <a:chOff x="6492261" y="2671328"/>
              <a:chExt cx="2203867" cy="249900"/>
            </a:xfrm>
          </p:grpSpPr>
          <p:sp>
            <p:nvSpPr>
              <p:cNvPr id="382" name="Google Shape;382;p23"/>
              <p:cNvSpPr/>
              <p:nvPr/>
            </p:nvSpPr>
            <p:spPr>
              <a:xfrm rot="-5400000">
                <a:off x="6492261" y="2671328"/>
                <a:ext cx="249900" cy="2499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3"/>
              <p:cNvSpPr/>
              <p:nvPr/>
            </p:nvSpPr>
            <p:spPr>
              <a:xfrm rot="-5400000">
                <a:off x="7159020" y="2671328"/>
                <a:ext cx="249900" cy="249900"/>
              </a:xfrm>
              <a:prstGeom prst="ellips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 rot="-5400000">
                <a:off x="8446228" y="2671328"/>
                <a:ext cx="249900" cy="2499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rot="-5400000">
                <a:off x="7811013" y="2671328"/>
                <a:ext cx="249900" cy="2499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Google Shape;38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075" y="2922150"/>
              <a:ext cx="3053925" cy="16309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clustering problem: the graph Laplacian</a:t>
            </a:r>
            <a:endParaRPr/>
          </a:p>
        </p:txBody>
      </p:sp>
      <p:sp>
        <p:nvSpPr>
          <p:cNvPr id="392" name="Google Shape;392;p24"/>
          <p:cNvSpPr txBox="1"/>
          <p:nvPr>
            <p:ph idx="1" type="body"/>
          </p:nvPr>
        </p:nvSpPr>
        <p:spPr>
          <a:xfrm>
            <a:off x="311700" y="1266325"/>
            <a:ext cx="51390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Eigenvector and eigenvalue properties of graph Laplacian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Rank of graph Laplacian is </a:t>
            </a:r>
            <a:r>
              <a:rPr i="1" lang="en"/>
              <a:t>n</a:t>
            </a:r>
            <a:r>
              <a:rPr lang="en"/>
              <a:t>-</a:t>
            </a:r>
            <a:r>
              <a:rPr i="1" lang="en"/>
              <a:t>k</a:t>
            </a:r>
            <a:r>
              <a:rPr lang="en"/>
              <a:t>, where </a:t>
            </a:r>
            <a:r>
              <a:rPr i="1" lang="en"/>
              <a:t>k</a:t>
            </a:r>
            <a:r>
              <a:rPr lang="en"/>
              <a:t> is number of connected components (and </a:t>
            </a:r>
            <a:r>
              <a:rPr i="1" lang="en"/>
              <a:t>n</a:t>
            </a:r>
            <a:r>
              <a:rPr lang="en"/>
              <a:t>=|</a:t>
            </a:r>
            <a:r>
              <a:rPr i="1" lang="en"/>
              <a:t>V</a:t>
            </a:r>
            <a:r>
              <a:rPr lang="en"/>
              <a:t>|)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Having </a:t>
            </a:r>
            <a:r>
              <a:rPr i="1" lang="en"/>
              <a:t>k</a:t>
            </a:r>
            <a:r>
              <a:rPr lang="en"/>
              <a:t> </a:t>
            </a:r>
            <a:r>
              <a:rPr b="1" lang="en"/>
              <a:t>very strong </a:t>
            </a:r>
            <a:r>
              <a:rPr lang="en"/>
              <a:t>clusters means eigenvalue 0 has multiplicity </a:t>
            </a:r>
            <a:r>
              <a:rPr i="1" lang="en"/>
              <a:t>k</a:t>
            </a:r>
            <a:r>
              <a:rPr lang="en"/>
              <a:t> (see example)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Does this help us solve the clustering problem? Can we think of clusters/communities as being “almost disconnected?”</a:t>
            </a:r>
            <a:endParaRPr/>
          </a:p>
        </p:txBody>
      </p:sp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 b="23582" l="5944" r="48607" t="6566"/>
          <a:stretch/>
        </p:blipFill>
        <p:spPr>
          <a:xfrm rot="-5400000">
            <a:off x="5694788" y="1308839"/>
            <a:ext cx="3196598" cy="36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clustering problem: the graph Laplacian</a:t>
            </a:r>
            <a:endParaRPr/>
          </a:p>
        </p:txBody>
      </p:sp>
      <p:sp>
        <p:nvSpPr>
          <p:cNvPr id="399" name="Google Shape;399;p25"/>
          <p:cNvSpPr txBox="1"/>
          <p:nvPr>
            <p:ph idx="1" type="body"/>
          </p:nvPr>
        </p:nvSpPr>
        <p:spPr>
          <a:xfrm>
            <a:off x="311700" y="1266325"/>
            <a:ext cx="454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practice, clusters are rarely so distinct:</a:t>
            </a:r>
            <a:endParaRPr/>
          </a:p>
        </p:txBody>
      </p:sp>
      <p:pic>
        <p:nvPicPr>
          <p:cNvPr id="400" name="Google Shape;400;p25"/>
          <p:cNvPicPr preferRelativeResize="0"/>
          <p:nvPr/>
        </p:nvPicPr>
        <p:blipFill rotWithShape="1">
          <a:blip r:embed="rId3">
            <a:alphaModFix/>
          </a:blip>
          <a:srcRect b="15847" l="6409" r="14564" t="7258"/>
          <a:stretch/>
        </p:blipFill>
        <p:spPr>
          <a:xfrm>
            <a:off x="4856425" y="1266325"/>
            <a:ext cx="4287576" cy="312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825" y="3569741"/>
            <a:ext cx="1954176" cy="14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5" y="2571750"/>
            <a:ext cx="3172248" cy="23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5"/>
          <p:cNvSpPr txBox="1"/>
          <p:nvPr/>
        </p:nvSpPr>
        <p:spPr>
          <a:xfrm>
            <a:off x="4499500" y="4395050"/>
            <a:ext cx="2347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Multiplicity of 0 eigenvalue doesn’t help :(</a:t>
            </a:r>
            <a:endParaRPr/>
          </a:p>
        </p:txBody>
      </p:sp>
      <p:cxnSp>
        <p:nvCxnSpPr>
          <p:cNvPr id="404" name="Google Shape;404;p25"/>
          <p:cNvCxnSpPr/>
          <p:nvPr/>
        </p:nvCxnSpPr>
        <p:spPr>
          <a:xfrm>
            <a:off x="6057625" y="4644500"/>
            <a:ext cx="10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25"/>
          <p:cNvSpPr txBox="1"/>
          <p:nvPr/>
        </p:nvSpPr>
        <p:spPr>
          <a:xfrm>
            <a:off x="2676300" y="1941900"/>
            <a:ext cx="2180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First non-null eigenvector shows three (3) clusters!</a:t>
            </a:r>
            <a:endParaRPr sz="1300"/>
          </a:p>
        </p:txBody>
      </p:sp>
      <p:cxnSp>
        <p:nvCxnSpPr>
          <p:cNvPr id="406" name="Google Shape;406;p25"/>
          <p:cNvCxnSpPr>
            <a:stCxn id="405" idx="2"/>
            <a:endCxn id="402" idx="3"/>
          </p:cNvCxnSpPr>
          <p:nvPr/>
        </p:nvCxnSpPr>
        <p:spPr>
          <a:xfrm rot="5400000">
            <a:off x="2916900" y="2911950"/>
            <a:ext cx="1204500" cy="494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graph Laplacian in practice -- graphs with weights</a:t>
            </a:r>
            <a:endParaRPr/>
          </a:p>
        </p:txBody>
      </p:sp>
      <p:sp>
        <p:nvSpPr>
          <p:cNvPr id="412" name="Google Shape;412;p26"/>
          <p:cNvSpPr txBox="1"/>
          <p:nvPr>
            <p:ph idx="1" type="body"/>
          </p:nvPr>
        </p:nvSpPr>
        <p:spPr>
          <a:xfrm>
            <a:off x="311700" y="1266325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our edges have “weights” instead of being binary: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→changes values (but not definition) of adjacency/degree matrix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→changes values (but not definition) of graph Laplacian</a:t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 rot="-27695">
            <a:off x="2721410" y="2664378"/>
            <a:ext cx="1474813" cy="771845"/>
            <a:chOff x="2933000" y="2678226"/>
            <a:chExt cx="1673397" cy="846136"/>
          </a:xfrm>
        </p:grpSpPr>
        <p:cxnSp>
          <p:nvCxnSpPr>
            <p:cNvPr id="414" name="Google Shape;414;p26"/>
            <p:cNvCxnSpPr/>
            <p:nvPr/>
          </p:nvCxnSpPr>
          <p:spPr>
            <a:xfrm rot="10800000">
              <a:off x="2933000" y="3101450"/>
              <a:ext cx="1635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5" name="Google Shape;415;p26"/>
            <p:cNvSpPr txBox="1"/>
            <p:nvPr/>
          </p:nvSpPr>
          <p:spPr>
            <a:xfrm>
              <a:off x="3135197" y="2678226"/>
              <a:ext cx="14712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Graph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26"/>
            <p:cNvSpPr txBox="1"/>
            <p:nvPr/>
          </p:nvSpPr>
          <p:spPr>
            <a:xfrm>
              <a:off x="3135209" y="3018262"/>
              <a:ext cx="1433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Laplacian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7" name="Google Shape;417;p26"/>
          <p:cNvGrpSpPr/>
          <p:nvPr/>
        </p:nvGrpSpPr>
        <p:grpSpPr>
          <a:xfrm>
            <a:off x="1013650" y="2567221"/>
            <a:ext cx="1545787" cy="1006557"/>
            <a:chOff x="1547050" y="2262421"/>
            <a:chExt cx="1545787" cy="1006557"/>
          </a:xfrm>
        </p:grpSpPr>
        <p:grpSp>
          <p:nvGrpSpPr>
            <p:cNvPr id="418" name="Google Shape;418;p26"/>
            <p:cNvGrpSpPr/>
            <p:nvPr/>
          </p:nvGrpSpPr>
          <p:grpSpPr>
            <a:xfrm>
              <a:off x="1743615" y="2262421"/>
              <a:ext cx="1349222" cy="1006557"/>
              <a:chOff x="2810325" y="2528425"/>
              <a:chExt cx="1475850" cy="1101025"/>
            </a:xfrm>
          </p:grpSpPr>
          <p:sp>
            <p:nvSpPr>
              <p:cNvPr id="419" name="Google Shape;419;p26"/>
              <p:cNvSpPr/>
              <p:nvPr/>
            </p:nvSpPr>
            <p:spPr>
              <a:xfrm>
                <a:off x="2810325" y="2528425"/>
                <a:ext cx="276300" cy="2763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2810325" y="3353150"/>
                <a:ext cx="276300" cy="276300"/>
              </a:xfrm>
              <a:prstGeom prst="ellips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4009875" y="2923675"/>
                <a:ext cx="276300" cy="2763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3390350" y="2923675"/>
                <a:ext cx="276300" cy="2763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3" name="Google Shape;423;p26"/>
              <p:cNvCxnSpPr>
                <a:stCxn id="420" idx="0"/>
                <a:endCxn id="419" idx="4"/>
              </p:cNvCxnSpPr>
              <p:nvPr/>
            </p:nvCxnSpPr>
            <p:spPr>
              <a:xfrm rot="10800000">
                <a:off x="2948475" y="2804750"/>
                <a:ext cx="0" cy="548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26"/>
              <p:cNvCxnSpPr>
                <a:stCxn id="419" idx="6"/>
                <a:endCxn id="422" idx="1"/>
              </p:cNvCxnSpPr>
              <p:nvPr/>
            </p:nvCxnSpPr>
            <p:spPr>
              <a:xfrm>
                <a:off x="3086625" y="2666575"/>
                <a:ext cx="344100" cy="297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26"/>
              <p:cNvCxnSpPr>
                <a:stCxn id="422" idx="6"/>
                <a:endCxn id="421" idx="2"/>
              </p:cNvCxnSpPr>
              <p:nvPr/>
            </p:nvCxnSpPr>
            <p:spPr>
              <a:xfrm>
                <a:off x="3666650" y="3061825"/>
                <a:ext cx="343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26"/>
              <p:cNvCxnSpPr>
                <a:stCxn id="422" idx="3"/>
                <a:endCxn id="420" idx="6"/>
              </p:cNvCxnSpPr>
              <p:nvPr/>
            </p:nvCxnSpPr>
            <p:spPr>
              <a:xfrm flipH="1">
                <a:off x="3086713" y="3159512"/>
                <a:ext cx="344100" cy="331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7" name="Google Shape;427;p26"/>
            <p:cNvSpPr txBox="1"/>
            <p:nvPr/>
          </p:nvSpPr>
          <p:spPr>
            <a:xfrm>
              <a:off x="2156650" y="2287125"/>
              <a:ext cx="2841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fontScale="85000" lnSpcReduction="100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0.1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26"/>
            <p:cNvSpPr txBox="1"/>
            <p:nvPr/>
          </p:nvSpPr>
          <p:spPr>
            <a:xfrm>
              <a:off x="2156650" y="2972925"/>
              <a:ext cx="2841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fontScale="85000" lnSpcReduction="100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0.8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26"/>
            <p:cNvSpPr txBox="1"/>
            <p:nvPr/>
          </p:nvSpPr>
          <p:spPr>
            <a:xfrm>
              <a:off x="2537650" y="2515725"/>
              <a:ext cx="2841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fontScale="85000" lnSpcReduction="100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0.3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1547050" y="2668125"/>
              <a:ext cx="2841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fontScale="85000" lnSpcReduction="100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0.4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1" name="Google Shape;431;p26"/>
          <p:cNvGrpSpPr/>
          <p:nvPr/>
        </p:nvGrpSpPr>
        <p:grpSpPr>
          <a:xfrm>
            <a:off x="4358187" y="2070929"/>
            <a:ext cx="3966255" cy="1598875"/>
            <a:chOff x="4891587" y="1766129"/>
            <a:chExt cx="3966255" cy="1598875"/>
          </a:xfrm>
        </p:grpSpPr>
        <p:grpSp>
          <p:nvGrpSpPr>
            <p:cNvPr id="432" name="Google Shape;432;p26"/>
            <p:cNvGrpSpPr/>
            <p:nvPr/>
          </p:nvGrpSpPr>
          <p:grpSpPr>
            <a:xfrm>
              <a:off x="4891587" y="1766129"/>
              <a:ext cx="3488987" cy="1598875"/>
              <a:chOff x="5796558" y="2671328"/>
              <a:chExt cx="3816437" cy="1748934"/>
            </a:xfrm>
          </p:grpSpPr>
          <p:grpSp>
            <p:nvGrpSpPr>
              <p:cNvPr id="433" name="Google Shape;433;p26"/>
              <p:cNvGrpSpPr/>
              <p:nvPr/>
            </p:nvGrpSpPr>
            <p:grpSpPr>
              <a:xfrm>
                <a:off x="5796558" y="3051370"/>
                <a:ext cx="255924" cy="1368892"/>
                <a:chOff x="6309889" y="1690225"/>
                <a:chExt cx="238136" cy="1273862"/>
              </a:xfrm>
            </p:grpSpPr>
            <p:sp>
              <p:nvSpPr>
                <p:cNvPr id="434" name="Google Shape;434;p26"/>
                <p:cNvSpPr/>
                <p:nvPr/>
              </p:nvSpPr>
              <p:spPr>
                <a:xfrm>
                  <a:off x="6315525" y="1690225"/>
                  <a:ext cx="232500" cy="232500"/>
                </a:xfrm>
                <a:prstGeom prst="ellipse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6"/>
                <p:cNvSpPr/>
                <p:nvPr/>
              </p:nvSpPr>
              <p:spPr>
                <a:xfrm>
                  <a:off x="6309889" y="2035379"/>
                  <a:ext cx="232500" cy="232500"/>
                </a:xfrm>
                <a:prstGeom prst="ellipse">
                  <a:avLst/>
                </a:prstGeom>
                <a:solidFill>
                  <a:srgbClr val="FF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6"/>
                <p:cNvSpPr/>
                <p:nvPr/>
              </p:nvSpPr>
              <p:spPr>
                <a:xfrm>
                  <a:off x="6315525" y="2731587"/>
                  <a:ext cx="232500" cy="232500"/>
                </a:xfrm>
                <a:prstGeom prst="ellipse">
                  <a:avLst/>
                </a:prstGeom>
                <a:solidFill>
                  <a:srgbClr val="00FFFF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6"/>
                <p:cNvSpPr/>
                <p:nvPr/>
              </p:nvSpPr>
              <p:spPr>
                <a:xfrm>
                  <a:off x="6315525" y="2380534"/>
                  <a:ext cx="232500" cy="2325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8" name="Google Shape;438;p26"/>
              <p:cNvGrpSpPr/>
              <p:nvPr/>
            </p:nvGrpSpPr>
            <p:grpSpPr>
              <a:xfrm>
                <a:off x="6492261" y="2671328"/>
                <a:ext cx="3120734" cy="249900"/>
                <a:chOff x="6492261" y="2671328"/>
                <a:chExt cx="3120734" cy="249900"/>
              </a:xfrm>
            </p:grpSpPr>
            <p:sp>
              <p:nvSpPr>
                <p:cNvPr id="439" name="Google Shape;439;p26"/>
                <p:cNvSpPr/>
                <p:nvPr/>
              </p:nvSpPr>
              <p:spPr>
                <a:xfrm rot="-5400000">
                  <a:off x="6492261" y="2671328"/>
                  <a:ext cx="249900" cy="249900"/>
                </a:xfrm>
                <a:prstGeom prst="ellipse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6"/>
                <p:cNvSpPr/>
                <p:nvPr/>
              </p:nvSpPr>
              <p:spPr>
                <a:xfrm rot="-5400000">
                  <a:off x="7575778" y="2671328"/>
                  <a:ext cx="249900" cy="249900"/>
                </a:xfrm>
                <a:prstGeom prst="ellipse">
                  <a:avLst/>
                </a:prstGeom>
                <a:solidFill>
                  <a:srgbClr val="FF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6"/>
                <p:cNvSpPr/>
                <p:nvPr/>
              </p:nvSpPr>
              <p:spPr>
                <a:xfrm rot="-5400000">
                  <a:off x="9363095" y="2671328"/>
                  <a:ext cx="249900" cy="249900"/>
                </a:xfrm>
                <a:prstGeom prst="ellipse">
                  <a:avLst/>
                </a:prstGeom>
                <a:solidFill>
                  <a:srgbClr val="00FFFF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6"/>
                <p:cNvSpPr/>
                <p:nvPr/>
              </p:nvSpPr>
              <p:spPr>
                <a:xfrm rot="-5400000">
                  <a:off x="8561177" y="2671328"/>
                  <a:ext cx="249900" cy="2499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443" name="Google Shape;44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30645" y="2010627"/>
              <a:ext cx="3727197" cy="135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Laplacian in practice -- graphs with weights</a:t>
            </a:r>
            <a:endParaRPr/>
          </a:p>
        </p:txBody>
      </p:sp>
      <p:pic>
        <p:nvPicPr>
          <p:cNvPr id="449" name="Google Shape;449;p27"/>
          <p:cNvPicPr preferRelativeResize="0"/>
          <p:nvPr/>
        </p:nvPicPr>
        <p:blipFill rotWithShape="1">
          <a:blip r:embed="rId3">
            <a:alphaModFix/>
          </a:blip>
          <a:srcRect b="16820" l="2387" r="65657" t="21815"/>
          <a:stretch/>
        </p:blipFill>
        <p:spPr>
          <a:xfrm>
            <a:off x="5427550" y="1835100"/>
            <a:ext cx="2857226" cy="29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7"/>
          <p:cNvSpPr txBox="1"/>
          <p:nvPr/>
        </p:nvSpPr>
        <p:spPr>
          <a:xfrm>
            <a:off x="1156927" y="3964394"/>
            <a:ext cx="1758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Vertex Set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5459675" y="1441275"/>
            <a:ext cx="2825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Adjacency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Matrix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27"/>
          <p:cNvSpPr txBox="1"/>
          <p:nvPr>
            <p:ph idx="1" type="body"/>
          </p:nvPr>
        </p:nvSpPr>
        <p:spPr>
          <a:xfrm>
            <a:off x="311700" y="1402125"/>
            <a:ext cx="44940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MRI data have a natural weighted graph structure!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Brain locations form vertices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 possible edges </a:t>
            </a:r>
            <a:r>
              <a:rPr i="1" lang="en" sz="1600"/>
              <a:t>exist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Vertices with more similar signals have larger edge weights</a:t>
            </a:r>
            <a:endParaRPr sz="1600"/>
          </a:p>
        </p:txBody>
      </p:sp>
      <p:pic>
        <p:nvPicPr>
          <p:cNvPr id="453" name="Google Shape;4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930" y="3540687"/>
            <a:ext cx="1848079" cy="128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Laplacian in practice -- graphs with weights</a:t>
            </a:r>
            <a:endParaRPr/>
          </a:p>
        </p:txBody>
      </p:sp>
      <p:sp>
        <p:nvSpPr>
          <p:cNvPr id="459" name="Google Shape;459;p28"/>
          <p:cNvSpPr txBox="1"/>
          <p:nvPr>
            <p:ph idx="1" type="body"/>
          </p:nvPr>
        </p:nvSpPr>
        <p:spPr>
          <a:xfrm>
            <a:off x="311700" y="1266325"/>
            <a:ext cx="8520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“Geometric graphs” (distances in a point cloud)</a:t>
            </a:r>
            <a:endParaRPr/>
          </a:p>
        </p:txBody>
      </p:sp>
      <p:pic>
        <p:nvPicPr>
          <p:cNvPr id="460" name="Google Shape;460;p28"/>
          <p:cNvPicPr preferRelativeResize="0"/>
          <p:nvPr/>
        </p:nvPicPr>
        <p:blipFill rotWithShape="1">
          <a:blip r:embed="rId3">
            <a:alphaModFix/>
          </a:blip>
          <a:srcRect b="0" l="0" r="0" t="16029"/>
          <a:stretch/>
        </p:blipFill>
        <p:spPr>
          <a:xfrm>
            <a:off x="5825600" y="1797675"/>
            <a:ext cx="3199949" cy="26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4650"/>
            <a:ext cx="2157199" cy="21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 rotWithShape="1">
          <a:blip r:embed="rId5">
            <a:alphaModFix/>
          </a:blip>
          <a:srcRect b="11655" l="15878" r="7340" t="17493"/>
          <a:stretch/>
        </p:blipFill>
        <p:spPr>
          <a:xfrm>
            <a:off x="2462000" y="1797675"/>
            <a:ext cx="3516001" cy="324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 what if our data has structure organized into something other than clusters?</a:t>
            </a:r>
            <a:endParaRPr/>
          </a:p>
        </p:txBody>
      </p:sp>
      <p:pic>
        <p:nvPicPr>
          <p:cNvPr id="468" name="Google Shape;468;p29"/>
          <p:cNvPicPr preferRelativeResize="0"/>
          <p:nvPr/>
        </p:nvPicPr>
        <p:blipFill rotWithShape="1">
          <a:blip r:embed="rId3">
            <a:alphaModFix/>
          </a:blip>
          <a:srcRect b="7161" l="7455" r="7147" t="7170"/>
          <a:stretch/>
        </p:blipFill>
        <p:spPr>
          <a:xfrm>
            <a:off x="6602425" y="2924875"/>
            <a:ext cx="2541576" cy="21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692" y="2846675"/>
            <a:ext cx="2643307" cy="220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</a:t>
            </a:r>
            <a:r>
              <a:rPr lang="en" sz="3200"/>
              <a:t>eyond clusters: generalizing the incidence matrix</a:t>
            </a:r>
            <a:endParaRPr sz="3200"/>
          </a:p>
        </p:txBody>
      </p:sp>
      <p:pic>
        <p:nvPicPr>
          <p:cNvPr id="471" name="Google Shape;471;p29"/>
          <p:cNvPicPr preferRelativeResize="0"/>
          <p:nvPr/>
        </p:nvPicPr>
        <p:blipFill rotWithShape="1">
          <a:blip r:embed="rId5">
            <a:alphaModFix/>
          </a:blip>
          <a:srcRect b="13356" l="13684" r="8427" t="16972"/>
          <a:stretch/>
        </p:blipFill>
        <p:spPr>
          <a:xfrm>
            <a:off x="4419600" y="2034375"/>
            <a:ext cx="2137528" cy="212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9"/>
          <p:cNvPicPr preferRelativeResize="0"/>
          <p:nvPr/>
        </p:nvPicPr>
        <p:blipFill rotWithShape="1">
          <a:blip r:embed="rId6">
            <a:alphaModFix/>
          </a:blip>
          <a:srcRect b="12630" l="14215" r="9109" t="16250"/>
          <a:stretch/>
        </p:blipFill>
        <p:spPr>
          <a:xfrm>
            <a:off x="188575" y="2034375"/>
            <a:ext cx="2137523" cy="2204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/>
        </p:nvSpPr>
        <p:spPr>
          <a:xfrm>
            <a:off x="3017000" y="2129900"/>
            <a:ext cx="107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“cluster”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graph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7589000" y="2129900"/>
            <a:ext cx="107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“loop”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graph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2309025"/>
            <a:ext cx="3429000" cy="257175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Beyond clusters: revisiting the incidence matrix</a:t>
            </a:r>
            <a:endParaRPr sz="3200"/>
          </a:p>
        </p:txBody>
      </p:sp>
      <p:sp>
        <p:nvSpPr>
          <p:cNvPr id="481" name="Google Shape;481;p30"/>
          <p:cNvSpPr txBox="1"/>
          <p:nvPr>
            <p:ph idx="1" type="body"/>
          </p:nvPr>
        </p:nvSpPr>
        <p:spPr>
          <a:xfrm>
            <a:off x="311700" y="1266325"/>
            <a:ext cx="852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different structures of each of these graphs </a:t>
            </a:r>
            <a:r>
              <a:rPr b="1" i="1" lang="en"/>
              <a:t>must</a:t>
            </a:r>
            <a:r>
              <a:rPr lang="en"/>
              <a:t> be fully captured in the Laplacian matrix! But how can we see it in their corresponding eigenspectra?</a:t>
            </a:r>
            <a:endParaRPr/>
          </a:p>
        </p:txBody>
      </p:sp>
      <p:pic>
        <p:nvPicPr>
          <p:cNvPr id="482" name="Google Shape;4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20433"/>
            <a:ext cx="1750325" cy="13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/>
          <p:cNvPicPr preferRelativeResize="0"/>
          <p:nvPr/>
        </p:nvPicPr>
        <p:blipFill rotWithShape="1">
          <a:blip r:embed="rId5">
            <a:alphaModFix/>
          </a:blip>
          <a:srcRect b="0" l="5294" r="0" t="0"/>
          <a:stretch/>
        </p:blipFill>
        <p:spPr>
          <a:xfrm>
            <a:off x="46050" y="2392900"/>
            <a:ext cx="1657651" cy="13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 rotWithShape="1">
          <a:blip r:embed="rId6">
            <a:alphaModFix/>
          </a:blip>
          <a:srcRect b="5970" l="0" r="7192" t="0"/>
          <a:stretch/>
        </p:blipFill>
        <p:spPr>
          <a:xfrm>
            <a:off x="5691969" y="2156625"/>
            <a:ext cx="3429000" cy="26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4375" y="3705658"/>
            <a:ext cx="1750325" cy="13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/>
          <p:cNvPicPr preferRelativeResize="0"/>
          <p:nvPr/>
        </p:nvPicPr>
        <p:blipFill rotWithShape="1">
          <a:blip r:embed="rId8">
            <a:alphaModFix/>
          </a:blip>
          <a:srcRect b="0" l="0" r="8692" t="0"/>
          <a:stretch/>
        </p:blipFill>
        <p:spPr>
          <a:xfrm>
            <a:off x="4374375" y="2392900"/>
            <a:ext cx="1598227" cy="131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99985">
            <a:off x="6097699" y="2314312"/>
            <a:ext cx="2678926" cy="20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Beyond clusters: revisiting the incidence matrix</a:t>
            </a:r>
            <a:endParaRPr sz="3200"/>
          </a:p>
        </p:txBody>
      </p:sp>
      <p:sp>
        <p:nvSpPr>
          <p:cNvPr id="493" name="Google Shape;493;p31"/>
          <p:cNvSpPr txBox="1"/>
          <p:nvPr>
            <p:ph idx="1" type="body"/>
          </p:nvPr>
        </p:nvSpPr>
        <p:spPr>
          <a:xfrm>
            <a:off x="311700" y="1266325"/>
            <a:ext cx="85206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spectra and eigenvectors and certainly different… but could we tell that we’re looking at a loop in the </a:t>
            </a:r>
            <a:r>
              <a:rPr lang="en"/>
              <a:t>second</a:t>
            </a:r>
            <a:r>
              <a:rPr lang="en"/>
              <a:t> graph if we only had its spectrum?</a:t>
            </a:r>
            <a:endParaRPr/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4">
            <a:alphaModFix/>
          </a:blip>
          <a:srcRect b="6938" l="6869" r="7256" t="7187"/>
          <a:stretch/>
        </p:blipFill>
        <p:spPr>
          <a:xfrm>
            <a:off x="2165800" y="2057425"/>
            <a:ext cx="3965400" cy="29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06991"/>
            <a:ext cx="1937200" cy="145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roadmap for our conversation: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“network” (or “graph”) mean</a:t>
            </a:r>
            <a:r>
              <a:rPr lang="en"/>
              <a:t>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do we see graphs, and why are they important?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this have to do with linear algebra?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Eigenanalysis shows us clusters in graphs!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data is shaped into something more complex than clusters?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"/>
          <p:cNvSpPr txBox="1"/>
          <p:nvPr>
            <p:ph idx="1" type="body"/>
          </p:nvPr>
        </p:nvSpPr>
        <p:spPr>
          <a:xfrm>
            <a:off x="311700" y="1342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revisit this example from earlier! Is this matrix full rank?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not, how large is its </a:t>
            </a:r>
            <a:r>
              <a:rPr b="1" i="1" lang="en"/>
              <a:t>null space</a:t>
            </a:r>
            <a:r>
              <a:rPr lang="en"/>
              <a:t>?</a:t>
            </a:r>
            <a:endParaRPr/>
          </a:p>
        </p:txBody>
      </p:sp>
      <p:grpSp>
        <p:nvGrpSpPr>
          <p:cNvPr id="501" name="Google Shape;501;p32"/>
          <p:cNvGrpSpPr/>
          <p:nvPr/>
        </p:nvGrpSpPr>
        <p:grpSpPr>
          <a:xfrm>
            <a:off x="981525" y="2909994"/>
            <a:ext cx="1475850" cy="1101025"/>
            <a:chOff x="981525" y="2528425"/>
            <a:chExt cx="1475850" cy="1101025"/>
          </a:xfrm>
        </p:grpSpPr>
        <p:sp>
          <p:nvSpPr>
            <p:cNvPr id="502" name="Google Shape;502;p32"/>
            <p:cNvSpPr/>
            <p:nvPr/>
          </p:nvSpPr>
          <p:spPr>
            <a:xfrm>
              <a:off x="981525" y="2528425"/>
              <a:ext cx="276300" cy="2763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981525" y="3353150"/>
              <a:ext cx="276300" cy="2763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81075" y="2923675"/>
              <a:ext cx="276300" cy="2763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1561550" y="2923675"/>
              <a:ext cx="276300" cy="2763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32"/>
            <p:cNvCxnSpPr>
              <a:stCxn id="503" idx="0"/>
              <a:endCxn id="502" idx="4"/>
            </p:cNvCxnSpPr>
            <p:nvPr/>
          </p:nvCxnSpPr>
          <p:spPr>
            <a:xfrm rot="10800000">
              <a:off x="1119675" y="2804750"/>
              <a:ext cx="0" cy="5484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2"/>
            <p:cNvCxnSpPr>
              <a:stCxn id="502" idx="6"/>
              <a:endCxn id="505" idx="1"/>
            </p:cNvCxnSpPr>
            <p:nvPr/>
          </p:nvCxnSpPr>
          <p:spPr>
            <a:xfrm>
              <a:off x="1257825" y="2666575"/>
              <a:ext cx="344100" cy="2976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2"/>
            <p:cNvCxnSpPr/>
            <p:nvPr/>
          </p:nvCxnSpPr>
          <p:spPr>
            <a:xfrm>
              <a:off x="1875666" y="3061825"/>
              <a:ext cx="343200" cy="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32"/>
            <p:cNvCxnSpPr>
              <a:stCxn id="505" idx="3"/>
              <a:endCxn id="503" idx="6"/>
            </p:cNvCxnSpPr>
            <p:nvPr/>
          </p:nvCxnSpPr>
          <p:spPr>
            <a:xfrm flipH="1">
              <a:off x="1257913" y="3159512"/>
              <a:ext cx="344100" cy="3318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10" name="Google Shape;510;p32"/>
          <p:cNvCxnSpPr/>
          <p:nvPr/>
        </p:nvCxnSpPr>
        <p:spPr>
          <a:xfrm rot="10800000">
            <a:off x="6040950" y="1978090"/>
            <a:ext cx="0" cy="3222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2"/>
          <p:cNvCxnSpPr/>
          <p:nvPr/>
        </p:nvCxnSpPr>
        <p:spPr>
          <a:xfrm>
            <a:off x="8312050" y="1950275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2"/>
          <p:cNvCxnSpPr/>
          <p:nvPr/>
        </p:nvCxnSpPr>
        <p:spPr>
          <a:xfrm>
            <a:off x="6764753" y="1901088"/>
            <a:ext cx="0" cy="3993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2"/>
          <p:cNvCxnSpPr/>
          <p:nvPr/>
        </p:nvCxnSpPr>
        <p:spPr>
          <a:xfrm>
            <a:off x="7540831" y="1985516"/>
            <a:ext cx="0" cy="3762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4" name="Google Shape;514;p32"/>
          <p:cNvSpPr/>
          <p:nvPr/>
        </p:nvSpPr>
        <p:spPr>
          <a:xfrm>
            <a:off x="5096325" y="2680825"/>
            <a:ext cx="276300" cy="276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5096325" y="3083325"/>
            <a:ext cx="276300" cy="276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5096325" y="3917900"/>
            <a:ext cx="276300" cy="2763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5096325" y="3500600"/>
            <a:ext cx="276300" cy="2763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2"/>
          <p:cNvSpPr txBox="1"/>
          <p:nvPr/>
        </p:nvSpPr>
        <p:spPr>
          <a:xfrm>
            <a:off x="714525" y="4290219"/>
            <a:ext cx="10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G = (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32"/>
          <p:cNvSpPr txBox="1"/>
          <p:nvPr/>
        </p:nvSpPr>
        <p:spPr>
          <a:xfrm>
            <a:off x="5934525" y="4442619"/>
            <a:ext cx="24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S ~ 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|✕|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 matrix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0" name="Google Shape;5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75" y="2590944"/>
            <a:ext cx="3462525" cy="170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32"/>
          <p:cNvCxnSpPr/>
          <p:nvPr/>
        </p:nvCxnSpPr>
        <p:spPr>
          <a:xfrm>
            <a:off x="5749975" y="2473094"/>
            <a:ext cx="2886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2" name="Google Shape;522;p32"/>
          <p:cNvGrpSpPr/>
          <p:nvPr/>
        </p:nvGrpSpPr>
        <p:grpSpPr>
          <a:xfrm>
            <a:off x="2933000" y="3110394"/>
            <a:ext cx="1635300" cy="751148"/>
            <a:chOff x="2933000" y="2728825"/>
            <a:chExt cx="1635300" cy="751148"/>
          </a:xfrm>
        </p:grpSpPr>
        <p:cxnSp>
          <p:nvCxnSpPr>
            <p:cNvPr id="523" name="Google Shape;523;p32"/>
            <p:cNvCxnSpPr/>
            <p:nvPr/>
          </p:nvCxnSpPr>
          <p:spPr>
            <a:xfrm rot="10800000">
              <a:off x="2933000" y="3101450"/>
              <a:ext cx="1635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4" name="Google Shape;524;p32"/>
            <p:cNvSpPr txBox="1"/>
            <p:nvPr/>
          </p:nvSpPr>
          <p:spPr>
            <a:xfrm>
              <a:off x="3185900" y="2728825"/>
              <a:ext cx="13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Incidence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32"/>
            <p:cNvSpPr txBox="1"/>
            <p:nvPr/>
          </p:nvSpPr>
          <p:spPr>
            <a:xfrm>
              <a:off x="3185900" y="3018273"/>
              <a:ext cx="13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Matrix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6" name="Google Shape;526;p32"/>
          <p:cNvSpPr txBox="1"/>
          <p:nvPr/>
        </p:nvSpPr>
        <p:spPr>
          <a:xfrm rot="-5400000">
            <a:off x="4355163" y="3165963"/>
            <a:ext cx="1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Vertex basis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32"/>
          <p:cNvSpPr txBox="1"/>
          <p:nvPr/>
        </p:nvSpPr>
        <p:spPr>
          <a:xfrm>
            <a:off x="6563713" y="2197806"/>
            <a:ext cx="1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Edge basis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Beyond clusters: revisiting the incidence matrix</a:t>
            </a:r>
            <a:endParaRPr sz="3200"/>
          </a:p>
        </p:txBody>
      </p:sp>
      <p:sp>
        <p:nvSpPr>
          <p:cNvPr id="529" name="Google Shape;529;p32"/>
          <p:cNvSpPr txBox="1"/>
          <p:nvPr/>
        </p:nvSpPr>
        <p:spPr>
          <a:xfrm>
            <a:off x="330100" y="2349125"/>
            <a:ext cx="3654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 null dimension ⇔ 1 cycle!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99977">
            <a:off x="6849484" y="2276720"/>
            <a:ext cx="2052712" cy="153953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Beyond clusters: revisiting the incidence matrix</a:t>
            </a:r>
            <a:endParaRPr sz="3200"/>
          </a:p>
        </p:txBody>
      </p:sp>
      <p:sp>
        <p:nvSpPr>
          <p:cNvPr id="536" name="Google Shape;536;p33"/>
          <p:cNvSpPr txBox="1"/>
          <p:nvPr>
            <p:ph idx="1" type="body"/>
          </p:nvPr>
        </p:nvSpPr>
        <p:spPr>
          <a:xfrm>
            <a:off x="311700" y="1236550"/>
            <a:ext cx="85206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number of </a:t>
            </a:r>
            <a:r>
              <a:rPr b="1" lang="en"/>
              <a:t>independent</a:t>
            </a:r>
            <a:r>
              <a:rPr lang="en"/>
              <a:t> cycles in the graph is equal to the dimension of the null space of the incidence matrix! Computing </a:t>
            </a:r>
            <a:r>
              <a:rPr i="1" lang="en"/>
              <a:t>dim(null(S(G))</a:t>
            </a:r>
            <a:r>
              <a:rPr lang="en"/>
              <a:t>, we get:</a:t>
            </a:r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4">
            <a:alphaModFix/>
          </a:blip>
          <a:srcRect b="6938" l="6869" r="7256" t="7187"/>
          <a:stretch/>
        </p:blipFill>
        <p:spPr>
          <a:xfrm>
            <a:off x="2999927" y="2148980"/>
            <a:ext cx="3038458" cy="227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17910"/>
            <a:ext cx="1484363" cy="111328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3"/>
          <p:cNvSpPr txBox="1"/>
          <p:nvPr/>
        </p:nvSpPr>
        <p:spPr>
          <a:xfrm>
            <a:off x="649937" y="4580250"/>
            <a:ext cx="807900" cy="2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 cycle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33"/>
          <p:cNvSpPr txBox="1"/>
          <p:nvPr/>
        </p:nvSpPr>
        <p:spPr>
          <a:xfrm>
            <a:off x="4168062" y="4580250"/>
            <a:ext cx="807900" cy="2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 cycle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33"/>
          <p:cNvSpPr txBox="1"/>
          <p:nvPr/>
        </p:nvSpPr>
        <p:spPr>
          <a:xfrm>
            <a:off x="7686187" y="4580250"/>
            <a:ext cx="807900" cy="2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cycles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Beyond clusters: revisiting the incidence matrix</a:t>
            </a:r>
            <a:endParaRPr sz="3200"/>
          </a:p>
        </p:txBody>
      </p:sp>
      <p:sp>
        <p:nvSpPr>
          <p:cNvPr id="547" name="Google Shape;547;p34"/>
          <p:cNvSpPr txBox="1"/>
          <p:nvPr>
            <p:ph idx="1" type="body"/>
          </p:nvPr>
        </p:nvSpPr>
        <p:spPr>
          <a:xfrm>
            <a:off x="311700" y="1189925"/>
            <a:ext cx="86703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Great! So does this technique allow us to see our “noisy” loop for what it is?</a:t>
            </a:r>
            <a:endParaRPr/>
          </a:p>
        </p:txBody>
      </p:sp>
      <p:pic>
        <p:nvPicPr>
          <p:cNvPr id="548" name="Google Shape;548;p34"/>
          <p:cNvPicPr preferRelativeResize="0"/>
          <p:nvPr/>
        </p:nvPicPr>
        <p:blipFill rotWithShape="1">
          <a:blip r:embed="rId3">
            <a:alphaModFix/>
          </a:blip>
          <a:srcRect b="7509" l="7865" r="7194" t="7831"/>
          <a:stretch/>
        </p:blipFill>
        <p:spPr>
          <a:xfrm>
            <a:off x="311700" y="1601725"/>
            <a:ext cx="4563101" cy="34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4"/>
          <p:cNvSpPr txBox="1"/>
          <p:nvPr/>
        </p:nvSpPr>
        <p:spPr>
          <a:xfrm>
            <a:off x="3062575" y="2777325"/>
            <a:ext cx="875700" cy="51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4420 (?!)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cycles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6087750" y="3147525"/>
            <a:ext cx="307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Apparently not…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need a way to decide which cycles “count” -- but that’s an algebra story for another time!!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1" name="Google Shape;551;p34"/>
          <p:cNvGrpSpPr/>
          <p:nvPr/>
        </p:nvGrpSpPr>
        <p:grpSpPr>
          <a:xfrm>
            <a:off x="660300" y="2141825"/>
            <a:ext cx="3753950" cy="2709950"/>
            <a:chOff x="660300" y="2141825"/>
            <a:chExt cx="3753950" cy="2709950"/>
          </a:xfrm>
        </p:grpSpPr>
        <p:sp>
          <p:nvSpPr>
            <p:cNvPr id="552" name="Google Shape;552;p34"/>
            <p:cNvSpPr txBox="1"/>
            <p:nvPr/>
          </p:nvSpPr>
          <p:spPr>
            <a:xfrm>
              <a:off x="698600" y="4421875"/>
              <a:ext cx="16275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“noisy” cycles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3" name="Google Shape;553;p34"/>
            <p:cNvCxnSpPr/>
            <p:nvPr/>
          </p:nvCxnSpPr>
          <p:spPr>
            <a:xfrm flipH="1" rot="10800000">
              <a:off x="2502650" y="4345175"/>
              <a:ext cx="1911600" cy="14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34"/>
            <p:cNvCxnSpPr/>
            <p:nvPr/>
          </p:nvCxnSpPr>
          <p:spPr>
            <a:xfrm flipH="1" rot="10800000">
              <a:off x="1581425" y="3323950"/>
              <a:ext cx="176700" cy="90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34"/>
            <p:cNvCxnSpPr/>
            <p:nvPr/>
          </p:nvCxnSpPr>
          <p:spPr>
            <a:xfrm flipH="1" rot="10800000">
              <a:off x="2180225" y="2141825"/>
              <a:ext cx="951900" cy="21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34"/>
            <p:cNvCxnSpPr/>
            <p:nvPr/>
          </p:nvCxnSpPr>
          <p:spPr>
            <a:xfrm rot="10800000">
              <a:off x="660300" y="3462250"/>
              <a:ext cx="199500" cy="89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5"/>
          <p:cNvPicPr preferRelativeResize="0"/>
          <p:nvPr/>
        </p:nvPicPr>
        <p:blipFill rotWithShape="1">
          <a:blip r:embed="rId3">
            <a:alphaModFix/>
          </a:blip>
          <a:srcRect b="7161" l="7455" r="7147" t="7170"/>
          <a:stretch/>
        </p:blipFill>
        <p:spPr>
          <a:xfrm>
            <a:off x="225948" y="2287698"/>
            <a:ext cx="1523098" cy="12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25"/>
            <a:ext cx="1437350" cy="119882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5"/>
          <p:cNvSpPr txBox="1"/>
          <p:nvPr/>
        </p:nvSpPr>
        <p:spPr>
          <a:xfrm>
            <a:off x="1926900" y="1481625"/>
            <a:ext cx="2978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0-dimensional structure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35"/>
          <p:cNvSpPr txBox="1"/>
          <p:nvPr/>
        </p:nvSpPr>
        <p:spPr>
          <a:xfrm>
            <a:off x="1926900" y="2624625"/>
            <a:ext cx="2978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-dimensional structure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35"/>
          <p:cNvSpPr txBox="1"/>
          <p:nvPr/>
        </p:nvSpPr>
        <p:spPr>
          <a:xfrm>
            <a:off x="692000" y="3669550"/>
            <a:ext cx="5910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From clusters and loops to </a:t>
            </a:r>
            <a:r>
              <a:rPr i="1" lang="en" sz="3200"/>
              <a:t>SHAPES</a:t>
            </a:r>
            <a:endParaRPr i="1" sz="3200"/>
          </a:p>
        </p:txBody>
      </p:sp>
      <p:sp>
        <p:nvSpPr>
          <p:cNvPr id="567" name="Google Shape;567;p35"/>
          <p:cNvSpPr txBox="1"/>
          <p:nvPr/>
        </p:nvSpPr>
        <p:spPr>
          <a:xfrm>
            <a:off x="1926900" y="4048150"/>
            <a:ext cx="341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With more effort, we can build linear operators that detect the presence of even higher-dimensional structures!</a:t>
            </a:r>
            <a:endParaRPr sz="1200"/>
          </a:p>
        </p:txBody>
      </p:sp>
      <p:cxnSp>
        <p:nvCxnSpPr>
          <p:cNvPr id="568" name="Google Shape;568;p35"/>
          <p:cNvCxnSpPr/>
          <p:nvPr/>
        </p:nvCxnSpPr>
        <p:spPr>
          <a:xfrm>
            <a:off x="5565725" y="1573750"/>
            <a:ext cx="0" cy="3216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35"/>
          <p:cNvSpPr txBox="1"/>
          <p:nvPr/>
        </p:nvSpPr>
        <p:spPr>
          <a:xfrm>
            <a:off x="5803725" y="1573750"/>
            <a:ext cx="3093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techniques apply to shapes embedded in </a:t>
            </a: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very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high-dimensional spaces: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hundreds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hundreds of millions!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Though they do get more complicated, their base is the same: </a:t>
            </a:r>
            <a:r>
              <a:rPr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Linear Algebra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-- comparing brain embeddings!</a:t>
            </a:r>
            <a:endParaRPr/>
          </a:p>
        </p:txBody>
      </p:sp>
      <p:pic>
        <p:nvPicPr>
          <p:cNvPr id="575" name="Google Shape;575;p36"/>
          <p:cNvPicPr preferRelativeResize="0"/>
          <p:nvPr/>
        </p:nvPicPr>
        <p:blipFill rotWithShape="1">
          <a:blip r:embed="rId3">
            <a:alphaModFix/>
          </a:blip>
          <a:srcRect b="0" l="0" r="0" t="21537"/>
          <a:stretch/>
        </p:blipFill>
        <p:spPr>
          <a:xfrm>
            <a:off x="4495375" y="1152427"/>
            <a:ext cx="4412925" cy="38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25"/>
            <a:ext cx="3894077" cy="389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type="ctrTitle"/>
          </p:nvPr>
        </p:nvSpPr>
        <p:spPr>
          <a:xfrm>
            <a:off x="1004150" y="2059100"/>
            <a:ext cx="7136700" cy="11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“network” or “graph” is a model of communication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457275"/>
            <a:ext cx="49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network models how different things “talk” to one another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Networks are modeled by objects called graphs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have a simple mathematical </a:t>
            </a:r>
            <a:r>
              <a:rPr lang="en"/>
              <a:t>structure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</a:t>
            </a:r>
            <a:r>
              <a:rPr lang="en">
                <a:solidFill>
                  <a:srgbClr val="0000FF"/>
                </a:solidFill>
              </a:rPr>
              <a:t>vertex</a:t>
            </a:r>
            <a:r>
              <a:rPr lang="en">
                <a:solidFill>
                  <a:srgbClr val="0000FF"/>
                </a:solidFill>
              </a:rPr>
              <a:t> set</a:t>
            </a:r>
            <a:r>
              <a:rPr lang="en"/>
              <a:t>, also </a:t>
            </a:r>
            <a:r>
              <a:rPr lang="en"/>
              <a:t>sometimes called “</a:t>
            </a:r>
            <a:r>
              <a:rPr lang="en">
                <a:solidFill>
                  <a:srgbClr val="0000FF"/>
                </a:solidFill>
              </a:rPr>
              <a:t>nodes</a:t>
            </a:r>
            <a:r>
              <a:rPr lang="en"/>
              <a:t>” -- our objects of interest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set of </a:t>
            </a:r>
            <a:r>
              <a:rPr lang="en">
                <a:solidFill>
                  <a:srgbClr val="FF9900"/>
                </a:solidFill>
              </a:rPr>
              <a:t>edges</a:t>
            </a:r>
            <a:r>
              <a:rPr lang="en"/>
              <a:t>, the “lines of communication” between vertices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463575" y="2355253"/>
            <a:ext cx="423600" cy="423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124334" y="1395475"/>
            <a:ext cx="423600" cy="423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275529" y="3315069"/>
            <a:ext cx="423600" cy="423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297416" y="2891600"/>
            <a:ext cx="423600" cy="423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9294" y="1966767"/>
            <a:ext cx="423600" cy="423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5"/>
          <p:cNvCxnSpPr>
            <a:stCxn id="82" idx="1"/>
            <a:endCxn id="80" idx="5"/>
          </p:cNvCxnSpPr>
          <p:nvPr/>
        </p:nvCxnSpPr>
        <p:spPr>
          <a:xfrm rot="10800000">
            <a:off x="5825164" y="2716803"/>
            <a:ext cx="512400" cy="660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>
            <a:stCxn id="82" idx="0"/>
            <a:endCxn id="81" idx="4"/>
          </p:cNvCxnSpPr>
          <p:nvPr/>
        </p:nvCxnSpPr>
        <p:spPr>
          <a:xfrm rot="10800000">
            <a:off x="6336129" y="1818969"/>
            <a:ext cx="151200" cy="1496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>
            <a:stCxn id="81" idx="6"/>
            <a:endCxn id="84" idx="1"/>
          </p:cNvCxnSpPr>
          <p:nvPr/>
        </p:nvCxnSpPr>
        <p:spPr>
          <a:xfrm>
            <a:off x="6547934" y="1607275"/>
            <a:ext cx="1633500" cy="421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>
            <a:stCxn id="84" idx="3"/>
            <a:endCxn id="83" idx="7"/>
          </p:cNvCxnSpPr>
          <p:nvPr/>
        </p:nvCxnSpPr>
        <p:spPr>
          <a:xfrm flipH="1">
            <a:off x="7659029" y="2328332"/>
            <a:ext cx="522300" cy="625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>
            <a:stCxn id="83" idx="3"/>
            <a:endCxn id="82" idx="6"/>
          </p:cNvCxnSpPr>
          <p:nvPr/>
        </p:nvCxnSpPr>
        <p:spPr>
          <a:xfrm flipH="1">
            <a:off x="6699151" y="3253165"/>
            <a:ext cx="660300" cy="27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>
            <a:stCxn id="80" idx="6"/>
            <a:endCxn id="84" idx="2"/>
          </p:cNvCxnSpPr>
          <p:nvPr/>
        </p:nvCxnSpPr>
        <p:spPr>
          <a:xfrm flipH="1" rot="10800000">
            <a:off x="5887175" y="2178553"/>
            <a:ext cx="2232000" cy="388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>
            <a:stCxn id="80" idx="7"/>
            <a:endCxn id="81" idx="3"/>
          </p:cNvCxnSpPr>
          <p:nvPr/>
        </p:nvCxnSpPr>
        <p:spPr>
          <a:xfrm flipH="1" rot="10800000">
            <a:off x="5825140" y="1756987"/>
            <a:ext cx="361200" cy="660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>
            <a:off x="5869025" y="4014775"/>
            <a:ext cx="16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043"/>
                </a:solidFill>
              </a:rPr>
              <a:t>G = (</a:t>
            </a:r>
            <a:r>
              <a:rPr i="1" lang="en" sz="2400">
                <a:solidFill>
                  <a:srgbClr val="0000FF"/>
                </a:solidFill>
              </a:rPr>
              <a:t>V</a:t>
            </a:r>
            <a:r>
              <a:rPr lang="en" sz="2400">
                <a:solidFill>
                  <a:srgbClr val="3C4043"/>
                </a:solidFill>
              </a:rPr>
              <a:t>,</a:t>
            </a:r>
            <a:r>
              <a:rPr i="1" lang="en" sz="2400">
                <a:solidFill>
                  <a:srgbClr val="FF9900"/>
                </a:solidFill>
              </a:rPr>
              <a:t>E</a:t>
            </a:r>
            <a:r>
              <a:rPr lang="en" sz="2400">
                <a:solidFill>
                  <a:srgbClr val="3C4043"/>
                </a:solidFill>
              </a:rPr>
              <a:t>)</a:t>
            </a:r>
            <a:endParaRPr sz="2400">
              <a:solidFill>
                <a:srgbClr val="3C40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build very different graphs on the same vertex set!</a:t>
            </a:r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688600" y="1335013"/>
            <a:ext cx="1242000" cy="1641637"/>
            <a:chOff x="688600" y="1335013"/>
            <a:chExt cx="1242000" cy="1641637"/>
          </a:xfrm>
        </p:grpSpPr>
        <p:sp>
          <p:nvSpPr>
            <p:cNvPr id="99" name="Google Shape;99;p16"/>
            <p:cNvSpPr/>
            <p:nvPr/>
          </p:nvSpPr>
          <p:spPr>
            <a:xfrm rot="1661185">
              <a:off x="833948" y="1618920"/>
              <a:ext cx="233088" cy="233088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rot="1661185">
              <a:off x="1224563" y="1375819"/>
              <a:ext cx="233088" cy="233088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1661185">
              <a:off x="974946" y="2192520"/>
              <a:ext cx="233088" cy="233088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rot="1661185">
              <a:off x="1538482" y="2235395"/>
              <a:ext cx="233088" cy="233088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661185">
              <a:off x="1645608" y="1641931"/>
              <a:ext cx="233088" cy="233088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" name="Google Shape;104;p16"/>
            <p:cNvCxnSpPr>
              <a:stCxn id="101" idx="1"/>
              <a:endCxn id="99" idx="5"/>
            </p:cNvCxnSpPr>
            <p:nvPr/>
          </p:nvCxnSpPr>
          <p:spPr>
            <a:xfrm rot="10800000">
              <a:off x="985107" y="1846801"/>
              <a:ext cx="71700" cy="351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6"/>
            <p:cNvCxnSpPr>
              <a:stCxn id="100" idx="6"/>
              <a:endCxn id="103" idx="2"/>
            </p:cNvCxnSpPr>
            <p:nvPr/>
          </p:nvCxnSpPr>
          <p:spPr>
            <a:xfrm>
              <a:off x="1444307" y="1546513"/>
              <a:ext cx="214500" cy="15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6"/>
            <p:cNvCxnSpPr>
              <a:stCxn id="103" idx="5"/>
              <a:endCxn id="102" idx="0"/>
            </p:cNvCxnSpPr>
            <p:nvPr/>
          </p:nvCxnSpPr>
          <p:spPr>
            <a:xfrm flipH="1">
              <a:off x="1709236" y="1869738"/>
              <a:ext cx="87600" cy="378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6"/>
            <p:cNvCxnSpPr>
              <a:stCxn id="99" idx="7"/>
              <a:endCxn id="100" idx="3"/>
            </p:cNvCxnSpPr>
            <p:nvPr/>
          </p:nvCxnSpPr>
          <p:spPr>
            <a:xfrm flipH="1" rot="10800000">
              <a:off x="1061755" y="1527080"/>
              <a:ext cx="168000" cy="173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6"/>
            <p:cNvCxnSpPr>
              <a:stCxn id="102" idx="3"/>
              <a:endCxn id="101" idx="6"/>
            </p:cNvCxnSpPr>
            <p:nvPr/>
          </p:nvCxnSpPr>
          <p:spPr>
            <a:xfrm rot="10800000">
              <a:off x="1194562" y="2363223"/>
              <a:ext cx="349200" cy="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" name="Google Shape;109;p16"/>
            <p:cNvSpPr txBox="1"/>
            <p:nvPr/>
          </p:nvSpPr>
          <p:spPr>
            <a:xfrm>
              <a:off x="688600" y="25764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0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0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2288800" y="1280567"/>
            <a:ext cx="1242000" cy="1696083"/>
            <a:chOff x="2288800" y="1280567"/>
            <a:chExt cx="1242000" cy="1696083"/>
          </a:xfrm>
        </p:grpSpPr>
        <p:sp>
          <p:nvSpPr>
            <p:cNvPr id="111" name="Google Shape;111;p16"/>
            <p:cNvSpPr/>
            <p:nvPr/>
          </p:nvSpPr>
          <p:spPr>
            <a:xfrm>
              <a:off x="2288800" y="16636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2790167" y="17190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735421" y="21915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297517" y="19586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954471" y="12805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" name="Google Shape;116;p16"/>
            <p:cNvCxnSpPr>
              <a:stCxn id="114" idx="3"/>
              <a:endCxn id="113" idx="6"/>
            </p:cNvCxnSpPr>
            <p:nvPr/>
          </p:nvCxnSpPr>
          <p:spPr>
            <a:xfrm flipH="1">
              <a:off x="2968653" y="21576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6"/>
            <p:cNvCxnSpPr>
              <a:stCxn id="111" idx="7"/>
              <a:endCxn id="115" idx="2"/>
            </p:cNvCxnSpPr>
            <p:nvPr/>
          </p:nvCxnSpPr>
          <p:spPr>
            <a:xfrm flipH="1" rot="10800000">
              <a:off x="2487763" y="13971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6"/>
            <p:cNvCxnSpPr>
              <a:stCxn id="111" idx="6"/>
              <a:endCxn id="112" idx="2"/>
            </p:cNvCxnSpPr>
            <p:nvPr/>
          </p:nvCxnSpPr>
          <p:spPr>
            <a:xfrm>
              <a:off x="2521900" y="17801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" name="Google Shape;119;p16"/>
            <p:cNvSpPr txBox="1"/>
            <p:nvPr/>
          </p:nvSpPr>
          <p:spPr>
            <a:xfrm>
              <a:off x="2288800" y="25764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1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1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20" name="Google Shape;120;p16"/>
            <p:cNvCxnSpPr>
              <a:stCxn id="112" idx="5"/>
              <a:endCxn id="114" idx="1"/>
            </p:cNvCxnSpPr>
            <p:nvPr/>
          </p:nvCxnSpPr>
          <p:spPr>
            <a:xfrm>
              <a:off x="2989131" y="19180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1" name="Google Shape;121;p16"/>
          <p:cNvGrpSpPr/>
          <p:nvPr/>
        </p:nvGrpSpPr>
        <p:grpSpPr>
          <a:xfrm>
            <a:off x="3889000" y="1280567"/>
            <a:ext cx="1242000" cy="1696083"/>
            <a:chOff x="3889000" y="1280567"/>
            <a:chExt cx="1242000" cy="1696083"/>
          </a:xfrm>
        </p:grpSpPr>
        <p:sp>
          <p:nvSpPr>
            <p:cNvPr id="122" name="Google Shape;122;p16"/>
            <p:cNvSpPr/>
            <p:nvPr/>
          </p:nvSpPr>
          <p:spPr>
            <a:xfrm>
              <a:off x="3889000" y="16636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390367" y="17190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335621" y="21915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4897717" y="19586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554671" y="12805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" name="Google Shape;127;p16"/>
            <p:cNvCxnSpPr>
              <a:stCxn id="126" idx="5"/>
              <a:endCxn id="125" idx="7"/>
            </p:cNvCxnSpPr>
            <p:nvPr/>
          </p:nvCxnSpPr>
          <p:spPr>
            <a:xfrm>
              <a:off x="4753634" y="1479530"/>
              <a:ext cx="342900" cy="513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6"/>
            <p:cNvCxnSpPr>
              <a:stCxn id="125" idx="3"/>
              <a:endCxn id="124" idx="6"/>
            </p:cNvCxnSpPr>
            <p:nvPr/>
          </p:nvCxnSpPr>
          <p:spPr>
            <a:xfrm flipH="1">
              <a:off x="4568853" y="21576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6"/>
            <p:cNvCxnSpPr>
              <a:stCxn id="122" idx="6"/>
              <a:endCxn id="123" idx="2"/>
            </p:cNvCxnSpPr>
            <p:nvPr/>
          </p:nvCxnSpPr>
          <p:spPr>
            <a:xfrm>
              <a:off x="4122100" y="17801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" name="Google Shape;130;p16"/>
            <p:cNvSpPr txBox="1"/>
            <p:nvPr/>
          </p:nvSpPr>
          <p:spPr>
            <a:xfrm>
              <a:off x="3889000" y="25764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2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2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31" name="Google Shape;131;p16"/>
            <p:cNvCxnSpPr>
              <a:stCxn id="123" idx="5"/>
              <a:endCxn id="125" idx="1"/>
            </p:cNvCxnSpPr>
            <p:nvPr/>
          </p:nvCxnSpPr>
          <p:spPr>
            <a:xfrm>
              <a:off x="4589331" y="19180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2" name="Google Shape;132;p16"/>
          <p:cNvGrpSpPr/>
          <p:nvPr/>
        </p:nvGrpSpPr>
        <p:grpSpPr>
          <a:xfrm>
            <a:off x="5489200" y="1280567"/>
            <a:ext cx="1242000" cy="1696083"/>
            <a:chOff x="5489200" y="1280567"/>
            <a:chExt cx="1242000" cy="1696083"/>
          </a:xfrm>
        </p:grpSpPr>
        <p:sp>
          <p:nvSpPr>
            <p:cNvPr id="133" name="Google Shape;133;p16"/>
            <p:cNvSpPr/>
            <p:nvPr/>
          </p:nvSpPr>
          <p:spPr>
            <a:xfrm>
              <a:off x="5489200" y="16636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990567" y="17190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5935821" y="21915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497917" y="19586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154871" y="12805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" name="Google Shape;138;p16"/>
            <p:cNvCxnSpPr>
              <a:stCxn id="135" idx="0"/>
              <a:endCxn id="134" idx="4"/>
            </p:cNvCxnSpPr>
            <p:nvPr/>
          </p:nvCxnSpPr>
          <p:spPr>
            <a:xfrm flipH="1" rot="10800000">
              <a:off x="6052371" y="1952183"/>
              <a:ext cx="546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6"/>
            <p:cNvCxnSpPr>
              <a:stCxn id="134" idx="7"/>
              <a:endCxn id="137" idx="4"/>
            </p:cNvCxnSpPr>
            <p:nvPr/>
          </p:nvCxnSpPr>
          <p:spPr>
            <a:xfrm flipH="1" rot="10800000">
              <a:off x="6189531" y="1513774"/>
              <a:ext cx="819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6"/>
            <p:cNvCxnSpPr>
              <a:stCxn id="133" idx="6"/>
              <a:endCxn id="134" idx="2"/>
            </p:cNvCxnSpPr>
            <p:nvPr/>
          </p:nvCxnSpPr>
          <p:spPr>
            <a:xfrm>
              <a:off x="5722300" y="17801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16"/>
            <p:cNvSpPr txBox="1"/>
            <p:nvPr/>
          </p:nvSpPr>
          <p:spPr>
            <a:xfrm>
              <a:off x="5489200" y="25764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3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3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42" name="Google Shape;142;p16"/>
            <p:cNvCxnSpPr>
              <a:stCxn id="134" idx="5"/>
              <a:endCxn id="136" idx="1"/>
            </p:cNvCxnSpPr>
            <p:nvPr/>
          </p:nvCxnSpPr>
          <p:spPr>
            <a:xfrm>
              <a:off x="6189531" y="19180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3" name="Google Shape;143;p16"/>
          <p:cNvGrpSpPr/>
          <p:nvPr/>
        </p:nvGrpSpPr>
        <p:grpSpPr>
          <a:xfrm>
            <a:off x="7089400" y="1280567"/>
            <a:ext cx="1242000" cy="1696083"/>
            <a:chOff x="7089400" y="1280567"/>
            <a:chExt cx="1242000" cy="1696083"/>
          </a:xfrm>
        </p:grpSpPr>
        <p:sp>
          <p:nvSpPr>
            <p:cNvPr id="144" name="Google Shape;144;p16"/>
            <p:cNvSpPr/>
            <p:nvPr/>
          </p:nvSpPr>
          <p:spPr>
            <a:xfrm>
              <a:off x="7089400" y="16636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7590767" y="17190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536021" y="21915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8098117" y="19586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755071" y="12805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6"/>
            <p:cNvCxnSpPr>
              <a:stCxn id="146" idx="1"/>
              <a:endCxn id="144" idx="5"/>
            </p:cNvCxnSpPr>
            <p:nvPr/>
          </p:nvCxnSpPr>
          <p:spPr>
            <a:xfrm rot="10800000">
              <a:off x="7288457" y="1862720"/>
              <a:ext cx="281700" cy="36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6"/>
            <p:cNvCxnSpPr>
              <a:stCxn id="146" idx="0"/>
              <a:endCxn id="145" idx="4"/>
            </p:cNvCxnSpPr>
            <p:nvPr/>
          </p:nvCxnSpPr>
          <p:spPr>
            <a:xfrm flipH="1" rot="10800000">
              <a:off x="7652571" y="1952183"/>
              <a:ext cx="546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6"/>
            <p:cNvCxnSpPr>
              <a:stCxn id="145" idx="7"/>
              <a:endCxn id="148" idx="4"/>
            </p:cNvCxnSpPr>
            <p:nvPr/>
          </p:nvCxnSpPr>
          <p:spPr>
            <a:xfrm flipH="1" rot="10800000">
              <a:off x="7789731" y="1513774"/>
              <a:ext cx="819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6"/>
            <p:cNvCxnSpPr>
              <a:stCxn id="144" idx="7"/>
              <a:endCxn id="148" idx="2"/>
            </p:cNvCxnSpPr>
            <p:nvPr/>
          </p:nvCxnSpPr>
          <p:spPr>
            <a:xfrm flipH="1" rot="10800000">
              <a:off x="7288363" y="13971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3" name="Google Shape;153;p16"/>
            <p:cNvSpPr txBox="1"/>
            <p:nvPr/>
          </p:nvSpPr>
          <p:spPr>
            <a:xfrm>
              <a:off x="7089400" y="25764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4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4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54" name="Google Shape;154;p16"/>
            <p:cNvCxnSpPr>
              <a:stCxn id="145" idx="5"/>
              <a:endCxn id="147" idx="1"/>
            </p:cNvCxnSpPr>
            <p:nvPr/>
          </p:nvCxnSpPr>
          <p:spPr>
            <a:xfrm>
              <a:off x="7789731" y="19180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" name="Google Shape;155;p16"/>
          <p:cNvGrpSpPr/>
          <p:nvPr/>
        </p:nvGrpSpPr>
        <p:grpSpPr>
          <a:xfrm>
            <a:off x="688600" y="3109367"/>
            <a:ext cx="1242000" cy="1696083"/>
            <a:chOff x="688600" y="3109367"/>
            <a:chExt cx="1242000" cy="1696083"/>
          </a:xfrm>
        </p:grpSpPr>
        <p:sp>
          <p:nvSpPr>
            <p:cNvPr id="156" name="Google Shape;156;p16"/>
            <p:cNvSpPr/>
            <p:nvPr/>
          </p:nvSpPr>
          <p:spPr>
            <a:xfrm>
              <a:off x="688600" y="34924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189967" y="35478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1135221" y="40203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697317" y="37874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354271" y="31093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1" name="Google Shape;161;p16"/>
            <p:cNvCxnSpPr>
              <a:stCxn id="158" idx="1"/>
              <a:endCxn id="156" idx="5"/>
            </p:cNvCxnSpPr>
            <p:nvPr/>
          </p:nvCxnSpPr>
          <p:spPr>
            <a:xfrm rot="10800000">
              <a:off x="887657" y="3691520"/>
              <a:ext cx="281700" cy="36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6"/>
            <p:cNvCxnSpPr>
              <a:stCxn id="160" idx="5"/>
              <a:endCxn id="159" idx="7"/>
            </p:cNvCxnSpPr>
            <p:nvPr/>
          </p:nvCxnSpPr>
          <p:spPr>
            <a:xfrm>
              <a:off x="1553234" y="3308330"/>
              <a:ext cx="342900" cy="513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6"/>
            <p:cNvCxnSpPr>
              <a:stCxn id="159" idx="3"/>
              <a:endCxn id="158" idx="6"/>
            </p:cNvCxnSpPr>
            <p:nvPr/>
          </p:nvCxnSpPr>
          <p:spPr>
            <a:xfrm flipH="1">
              <a:off x="1368453" y="39864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6"/>
            <p:cNvCxnSpPr>
              <a:stCxn id="156" idx="7"/>
              <a:endCxn id="160" idx="2"/>
            </p:cNvCxnSpPr>
            <p:nvPr/>
          </p:nvCxnSpPr>
          <p:spPr>
            <a:xfrm flipH="1" rot="10800000">
              <a:off x="887563" y="32259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16"/>
            <p:cNvCxnSpPr>
              <a:stCxn id="156" idx="6"/>
              <a:endCxn id="157" idx="2"/>
            </p:cNvCxnSpPr>
            <p:nvPr/>
          </p:nvCxnSpPr>
          <p:spPr>
            <a:xfrm>
              <a:off x="921700" y="36089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" name="Google Shape;166;p16"/>
            <p:cNvSpPr txBox="1"/>
            <p:nvPr/>
          </p:nvSpPr>
          <p:spPr>
            <a:xfrm>
              <a:off x="688600" y="44052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5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5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67" name="Google Shape;167;p16"/>
            <p:cNvCxnSpPr>
              <a:stCxn id="157" idx="5"/>
              <a:endCxn id="159" idx="1"/>
            </p:cNvCxnSpPr>
            <p:nvPr/>
          </p:nvCxnSpPr>
          <p:spPr>
            <a:xfrm>
              <a:off x="1388931" y="37468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" name="Google Shape;168;p16"/>
          <p:cNvGrpSpPr/>
          <p:nvPr/>
        </p:nvGrpSpPr>
        <p:grpSpPr>
          <a:xfrm>
            <a:off x="3889000" y="3109367"/>
            <a:ext cx="1242000" cy="1696083"/>
            <a:chOff x="3889000" y="3109367"/>
            <a:chExt cx="1242000" cy="1696083"/>
          </a:xfrm>
        </p:grpSpPr>
        <p:sp>
          <p:nvSpPr>
            <p:cNvPr id="169" name="Google Shape;169;p16"/>
            <p:cNvSpPr/>
            <p:nvPr/>
          </p:nvSpPr>
          <p:spPr>
            <a:xfrm>
              <a:off x="3889000" y="34924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390367" y="35478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335621" y="40203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897717" y="37874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554671" y="31093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16"/>
            <p:cNvCxnSpPr>
              <a:stCxn id="171" idx="1"/>
              <a:endCxn id="169" idx="5"/>
            </p:cNvCxnSpPr>
            <p:nvPr/>
          </p:nvCxnSpPr>
          <p:spPr>
            <a:xfrm rot="10800000">
              <a:off x="4088057" y="3691520"/>
              <a:ext cx="281700" cy="36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6"/>
            <p:cNvCxnSpPr>
              <a:stCxn id="169" idx="7"/>
              <a:endCxn id="173" idx="2"/>
            </p:cNvCxnSpPr>
            <p:nvPr/>
          </p:nvCxnSpPr>
          <p:spPr>
            <a:xfrm flipH="1" rot="10800000">
              <a:off x="4087963" y="32259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6"/>
            <p:cNvCxnSpPr>
              <a:stCxn id="172" idx="3"/>
              <a:endCxn id="171" idx="6"/>
            </p:cNvCxnSpPr>
            <p:nvPr/>
          </p:nvCxnSpPr>
          <p:spPr>
            <a:xfrm flipH="1">
              <a:off x="4568853" y="39864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Google Shape;177;p16"/>
            <p:cNvSpPr txBox="1"/>
            <p:nvPr/>
          </p:nvSpPr>
          <p:spPr>
            <a:xfrm>
              <a:off x="3889000" y="44052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7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7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178" name="Google Shape;178;p16"/>
            <p:cNvCxnSpPr>
              <a:stCxn id="170" idx="7"/>
              <a:endCxn id="173" idx="4"/>
            </p:cNvCxnSpPr>
            <p:nvPr/>
          </p:nvCxnSpPr>
          <p:spPr>
            <a:xfrm flipH="1" rot="10800000">
              <a:off x="4589331" y="3342574"/>
              <a:ext cx="819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6"/>
            <p:cNvCxnSpPr>
              <a:stCxn id="169" idx="6"/>
              <a:endCxn id="170" idx="2"/>
            </p:cNvCxnSpPr>
            <p:nvPr/>
          </p:nvCxnSpPr>
          <p:spPr>
            <a:xfrm>
              <a:off x="4122100" y="36089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6"/>
            <p:cNvCxnSpPr>
              <a:stCxn id="173" idx="5"/>
              <a:endCxn id="172" idx="7"/>
            </p:cNvCxnSpPr>
            <p:nvPr/>
          </p:nvCxnSpPr>
          <p:spPr>
            <a:xfrm>
              <a:off x="4753634" y="3308330"/>
              <a:ext cx="342900" cy="513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1" name="Google Shape;181;p16"/>
          <p:cNvGrpSpPr/>
          <p:nvPr/>
        </p:nvGrpSpPr>
        <p:grpSpPr>
          <a:xfrm>
            <a:off x="5489200" y="3109367"/>
            <a:ext cx="1242000" cy="1696083"/>
            <a:chOff x="5489200" y="3109367"/>
            <a:chExt cx="1242000" cy="1696083"/>
          </a:xfrm>
        </p:grpSpPr>
        <p:sp>
          <p:nvSpPr>
            <p:cNvPr id="182" name="Google Shape;182;p16"/>
            <p:cNvSpPr/>
            <p:nvPr/>
          </p:nvSpPr>
          <p:spPr>
            <a:xfrm>
              <a:off x="5489200" y="34924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990567" y="35478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935821" y="40203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6497917" y="37874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6154871" y="31093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16"/>
            <p:cNvCxnSpPr>
              <a:stCxn id="184" idx="1"/>
              <a:endCxn id="182" idx="5"/>
            </p:cNvCxnSpPr>
            <p:nvPr/>
          </p:nvCxnSpPr>
          <p:spPr>
            <a:xfrm rot="10800000">
              <a:off x="5688257" y="3691520"/>
              <a:ext cx="281700" cy="36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6"/>
            <p:cNvCxnSpPr>
              <a:stCxn id="185" idx="3"/>
              <a:endCxn id="184" idx="6"/>
            </p:cNvCxnSpPr>
            <p:nvPr/>
          </p:nvCxnSpPr>
          <p:spPr>
            <a:xfrm flipH="1">
              <a:off x="6169053" y="39864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6"/>
            <p:cNvCxnSpPr>
              <a:stCxn id="182" idx="7"/>
              <a:endCxn id="186" idx="2"/>
            </p:cNvCxnSpPr>
            <p:nvPr/>
          </p:nvCxnSpPr>
          <p:spPr>
            <a:xfrm flipH="1" rot="10800000">
              <a:off x="5688163" y="32259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6"/>
            <p:cNvCxnSpPr>
              <a:stCxn id="182" idx="6"/>
              <a:endCxn id="183" idx="2"/>
            </p:cNvCxnSpPr>
            <p:nvPr/>
          </p:nvCxnSpPr>
          <p:spPr>
            <a:xfrm>
              <a:off x="5722300" y="36089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" name="Google Shape;191;p16"/>
            <p:cNvSpPr txBox="1"/>
            <p:nvPr/>
          </p:nvSpPr>
          <p:spPr>
            <a:xfrm>
              <a:off x="5489200" y="44052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8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8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</p:grpSp>
      <p:grpSp>
        <p:nvGrpSpPr>
          <p:cNvPr id="192" name="Google Shape;192;p16"/>
          <p:cNvGrpSpPr/>
          <p:nvPr/>
        </p:nvGrpSpPr>
        <p:grpSpPr>
          <a:xfrm>
            <a:off x="7089400" y="3109367"/>
            <a:ext cx="1242000" cy="1696083"/>
            <a:chOff x="7089400" y="3109367"/>
            <a:chExt cx="1242000" cy="1696083"/>
          </a:xfrm>
        </p:grpSpPr>
        <p:sp>
          <p:nvSpPr>
            <p:cNvPr id="193" name="Google Shape;193;p16"/>
            <p:cNvSpPr/>
            <p:nvPr/>
          </p:nvSpPr>
          <p:spPr>
            <a:xfrm>
              <a:off x="7089400" y="34924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590767" y="35478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536021" y="40203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8098117" y="37874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755071" y="31093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Google Shape;198;p16"/>
            <p:cNvCxnSpPr>
              <a:stCxn id="195" idx="1"/>
              <a:endCxn id="193" idx="5"/>
            </p:cNvCxnSpPr>
            <p:nvPr/>
          </p:nvCxnSpPr>
          <p:spPr>
            <a:xfrm rot="10800000">
              <a:off x="7288457" y="3691520"/>
              <a:ext cx="281700" cy="36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6"/>
            <p:cNvCxnSpPr>
              <a:stCxn id="195" idx="0"/>
              <a:endCxn id="194" idx="4"/>
            </p:cNvCxnSpPr>
            <p:nvPr/>
          </p:nvCxnSpPr>
          <p:spPr>
            <a:xfrm flipH="1" rot="10800000">
              <a:off x="7652571" y="3780983"/>
              <a:ext cx="546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6"/>
            <p:cNvCxnSpPr>
              <a:stCxn id="194" idx="7"/>
              <a:endCxn id="197" idx="4"/>
            </p:cNvCxnSpPr>
            <p:nvPr/>
          </p:nvCxnSpPr>
          <p:spPr>
            <a:xfrm flipH="1" rot="10800000">
              <a:off x="7789731" y="3342574"/>
              <a:ext cx="819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6"/>
            <p:cNvCxnSpPr>
              <a:stCxn id="197" idx="5"/>
              <a:endCxn id="196" idx="7"/>
            </p:cNvCxnSpPr>
            <p:nvPr/>
          </p:nvCxnSpPr>
          <p:spPr>
            <a:xfrm>
              <a:off x="7954034" y="3308330"/>
              <a:ext cx="342900" cy="513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6"/>
            <p:cNvCxnSpPr>
              <a:stCxn id="196" idx="3"/>
              <a:endCxn id="195" idx="6"/>
            </p:cNvCxnSpPr>
            <p:nvPr/>
          </p:nvCxnSpPr>
          <p:spPr>
            <a:xfrm flipH="1">
              <a:off x="7769253" y="39864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6"/>
            <p:cNvCxnSpPr>
              <a:stCxn id="193" idx="7"/>
              <a:endCxn id="197" idx="2"/>
            </p:cNvCxnSpPr>
            <p:nvPr/>
          </p:nvCxnSpPr>
          <p:spPr>
            <a:xfrm flipH="1" rot="10800000">
              <a:off x="7288363" y="32259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6"/>
            <p:cNvCxnSpPr>
              <a:stCxn id="193" idx="6"/>
              <a:endCxn id="194" idx="2"/>
            </p:cNvCxnSpPr>
            <p:nvPr/>
          </p:nvCxnSpPr>
          <p:spPr>
            <a:xfrm>
              <a:off x="7322500" y="36089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16"/>
            <p:cNvSpPr txBox="1"/>
            <p:nvPr/>
          </p:nvSpPr>
          <p:spPr>
            <a:xfrm>
              <a:off x="7089400" y="44052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9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9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206" name="Google Shape;206;p16"/>
            <p:cNvCxnSpPr>
              <a:stCxn id="194" idx="5"/>
              <a:endCxn id="196" idx="1"/>
            </p:cNvCxnSpPr>
            <p:nvPr/>
          </p:nvCxnSpPr>
          <p:spPr>
            <a:xfrm>
              <a:off x="7789731" y="3746801"/>
              <a:ext cx="342600" cy="74700"/>
            </a:xfrm>
            <a:prstGeom prst="straightConnector1">
              <a:avLst/>
            </a:prstGeom>
            <a:noFill/>
            <a:ln cap="flat" cmpd="sng" w="28575">
              <a:solidFill>
                <a:srgbClr val="F6B2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7" name="Google Shape;207;p16"/>
          <p:cNvGrpSpPr/>
          <p:nvPr/>
        </p:nvGrpSpPr>
        <p:grpSpPr>
          <a:xfrm>
            <a:off x="2288800" y="3109367"/>
            <a:ext cx="1242000" cy="1696083"/>
            <a:chOff x="2288800" y="3109367"/>
            <a:chExt cx="1242000" cy="1696083"/>
          </a:xfrm>
        </p:grpSpPr>
        <p:sp>
          <p:nvSpPr>
            <p:cNvPr id="208" name="Google Shape;208;p16"/>
            <p:cNvSpPr/>
            <p:nvPr/>
          </p:nvSpPr>
          <p:spPr>
            <a:xfrm>
              <a:off x="2288800" y="3492431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790167" y="3547838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735421" y="4020383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297517" y="3787452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954471" y="3109367"/>
              <a:ext cx="233100" cy="233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16"/>
            <p:cNvCxnSpPr>
              <a:stCxn id="212" idx="5"/>
              <a:endCxn id="211" idx="7"/>
            </p:cNvCxnSpPr>
            <p:nvPr/>
          </p:nvCxnSpPr>
          <p:spPr>
            <a:xfrm>
              <a:off x="3153434" y="3308330"/>
              <a:ext cx="342900" cy="513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6"/>
            <p:cNvCxnSpPr>
              <a:stCxn id="211" idx="3"/>
              <a:endCxn id="210" idx="6"/>
            </p:cNvCxnSpPr>
            <p:nvPr/>
          </p:nvCxnSpPr>
          <p:spPr>
            <a:xfrm flipH="1">
              <a:off x="2968653" y="3986415"/>
              <a:ext cx="363000" cy="15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6"/>
            <p:cNvCxnSpPr>
              <a:stCxn id="208" idx="6"/>
              <a:endCxn id="209" idx="2"/>
            </p:cNvCxnSpPr>
            <p:nvPr/>
          </p:nvCxnSpPr>
          <p:spPr>
            <a:xfrm>
              <a:off x="2521900" y="3608981"/>
              <a:ext cx="268200" cy="55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6"/>
            <p:cNvCxnSpPr>
              <a:stCxn id="208" idx="7"/>
              <a:endCxn id="212" idx="2"/>
            </p:cNvCxnSpPr>
            <p:nvPr/>
          </p:nvCxnSpPr>
          <p:spPr>
            <a:xfrm flipH="1" rot="10800000">
              <a:off x="2487763" y="3225968"/>
              <a:ext cx="466800" cy="300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" name="Google Shape;217;p16"/>
            <p:cNvSpPr txBox="1"/>
            <p:nvPr/>
          </p:nvSpPr>
          <p:spPr>
            <a:xfrm>
              <a:off x="2288800" y="4405250"/>
              <a:ext cx="124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C4043"/>
                  </a:solidFill>
                </a:rPr>
                <a:t>G</a:t>
              </a:r>
              <a:r>
                <a:rPr baseline="-25000" lang="en">
                  <a:solidFill>
                    <a:srgbClr val="3C4043"/>
                  </a:solidFill>
                </a:rPr>
                <a:t>6</a:t>
              </a:r>
              <a:r>
                <a:rPr lang="en">
                  <a:solidFill>
                    <a:srgbClr val="3C4043"/>
                  </a:solidFill>
                </a:rPr>
                <a:t> = (</a:t>
              </a:r>
              <a:r>
                <a:rPr i="1" lang="en">
                  <a:solidFill>
                    <a:srgbClr val="0000FF"/>
                  </a:solidFill>
                </a:rPr>
                <a:t>V</a:t>
              </a:r>
              <a:r>
                <a:rPr lang="en">
                  <a:solidFill>
                    <a:schemeClr val="dk1"/>
                  </a:solidFill>
                </a:rPr>
                <a:t>,</a:t>
              </a:r>
              <a:r>
                <a:rPr i="1" lang="en">
                  <a:solidFill>
                    <a:srgbClr val="FF9900"/>
                  </a:solidFill>
                </a:rPr>
                <a:t>E</a:t>
              </a:r>
              <a:r>
                <a:rPr baseline="-25000" i="1" lang="en">
                  <a:solidFill>
                    <a:srgbClr val="FF9900"/>
                  </a:solidFill>
                </a:rPr>
                <a:t>6</a:t>
              </a:r>
              <a:r>
                <a:rPr lang="en">
                  <a:solidFill>
                    <a:srgbClr val="3C4043"/>
                  </a:solidFill>
                </a:rPr>
                <a:t>)</a:t>
              </a:r>
              <a:endParaRPr>
                <a:solidFill>
                  <a:srgbClr val="3C4043"/>
                </a:solidFill>
              </a:endParaRPr>
            </a:p>
          </p:txBody>
        </p:sp>
        <p:cxnSp>
          <p:nvCxnSpPr>
            <p:cNvPr id="218" name="Google Shape;218;p16"/>
            <p:cNvCxnSpPr>
              <a:stCxn id="209" idx="7"/>
              <a:endCxn id="212" idx="4"/>
            </p:cNvCxnSpPr>
            <p:nvPr/>
          </p:nvCxnSpPr>
          <p:spPr>
            <a:xfrm flipH="1" rot="10800000">
              <a:off x="2989131" y="3342574"/>
              <a:ext cx="81900" cy="239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16"/>
          <p:cNvSpPr txBox="1"/>
          <p:nvPr/>
        </p:nvSpPr>
        <p:spPr>
          <a:xfrm>
            <a:off x="0" y="4757431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 puzzle: How many non-equivalent connected graphs on 5 vertices exist?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 b="0" l="0" r="6041" t="0"/>
          <a:stretch/>
        </p:blipFill>
        <p:spPr>
          <a:xfrm>
            <a:off x="6538428" y="3000775"/>
            <a:ext cx="2595901" cy="2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/>
        </p:nvSpPr>
        <p:spPr>
          <a:xfrm>
            <a:off x="7385150" y="4727294"/>
            <a:ext cx="17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</a:rPr>
              <a:t>how many communities would you say this graph has? why?</a:t>
            </a:r>
            <a:endParaRPr sz="1000">
              <a:solidFill>
                <a:srgbClr val="990000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418" y="1888484"/>
            <a:ext cx="418640" cy="41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496" y="1908139"/>
            <a:ext cx="418640" cy="41879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>
            <p:ph idx="1" type="body"/>
          </p:nvPr>
        </p:nvSpPr>
        <p:spPr>
          <a:xfrm>
            <a:off x="311700" y="1457275"/>
            <a:ext cx="738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can be “connected” </a:t>
            </a:r>
            <a:r>
              <a:rPr lang="en"/>
              <a:t>(</a:t>
            </a:r>
            <a:r>
              <a:rPr lang="en"/>
              <a:t>      </a:t>
            </a:r>
            <a:r>
              <a:rPr lang="en"/>
              <a:t>)</a:t>
            </a:r>
            <a:r>
              <a:rPr lang="en"/>
              <a:t> or “disconnected” </a:t>
            </a:r>
            <a:r>
              <a:rPr lang="en"/>
              <a:t>(</a:t>
            </a:r>
            <a:r>
              <a:rPr lang="en"/>
              <a:t>     </a:t>
            </a:r>
            <a:r>
              <a:rPr lang="en"/>
              <a:t>)</a:t>
            </a:r>
            <a:endParaRPr sz="1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can be “sparse” </a:t>
            </a:r>
            <a:r>
              <a:rPr lang="en"/>
              <a:t>(</a:t>
            </a:r>
            <a:r>
              <a:rPr lang="en"/>
              <a:t>       </a:t>
            </a:r>
            <a:r>
              <a:rPr lang="en"/>
              <a:t>)</a:t>
            </a:r>
            <a:r>
              <a:rPr lang="en"/>
              <a:t>  or “dense” </a:t>
            </a:r>
            <a:r>
              <a:rPr lang="en"/>
              <a:t>(</a:t>
            </a:r>
            <a:r>
              <a:rPr lang="en"/>
              <a:t>      </a:t>
            </a:r>
            <a:r>
              <a:rPr lang="en"/>
              <a:t>)</a:t>
            </a:r>
            <a:endParaRPr sz="1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also often have clusters! (also called “communities”)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communities?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their relative sizes?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 we find them if we have thousands/millions of vertices?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properties often carry very interpretable information!</a:t>
            </a:r>
            <a:endParaRPr/>
          </a:p>
        </p:txBody>
      </p:sp>
      <p:sp>
        <p:nvSpPr>
          <p:cNvPr id="229" name="Google Shape;22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can neatly describe complicated data properties</a:t>
            </a:r>
            <a:endParaRPr/>
          </a:p>
        </p:txBody>
      </p:sp>
      <p:grpSp>
        <p:nvGrpSpPr>
          <p:cNvPr id="230" name="Google Shape;230;p17"/>
          <p:cNvGrpSpPr/>
          <p:nvPr/>
        </p:nvGrpSpPr>
        <p:grpSpPr>
          <a:xfrm>
            <a:off x="3848590" y="1570906"/>
            <a:ext cx="359925" cy="273876"/>
            <a:chOff x="3634775" y="1547875"/>
            <a:chExt cx="359925" cy="273876"/>
          </a:xfrm>
        </p:grpSpPr>
        <p:sp>
          <p:nvSpPr>
            <p:cNvPr id="231" name="Google Shape;231;p17"/>
            <p:cNvSpPr/>
            <p:nvPr/>
          </p:nvSpPr>
          <p:spPr>
            <a:xfrm>
              <a:off x="3634775" y="1660061"/>
              <a:ext cx="49500" cy="49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712011" y="1547875"/>
              <a:ext cx="49500" cy="49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3729684" y="1772251"/>
              <a:ext cx="49500" cy="49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3849132" y="1722753"/>
              <a:ext cx="49500" cy="49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945200" y="1614652"/>
              <a:ext cx="49500" cy="495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" name="Google Shape;236;p17"/>
            <p:cNvCxnSpPr>
              <a:stCxn id="233" idx="1"/>
              <a:endCxn id="231" idx="5"/>
            </p:cNvCxnSpPr>
            <p:nvPr/>
          </p:nvCxnSpPr>
          <p:spPr>
            <a:xfrm rot="10800000">
              <a:off x="3676933" y="1702400"/>
              <a:ext cx="60000" cy="77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7"/>
            <p:cNvCxnSpPr>
              <a:stCxn id="235" idx="3"/>
              <a:endCxn id="234" idx="7"/>
            </p:cNvCxnSpPr>
            <p:nvPr/>
          </p:nvCxnSpPr>
          <p:spPr>
            <a:xfrm flipH="1">
              <a:off x="3891250" y="1656903"/>
              <a:ext cx="61200" cy="73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7"/>
            <p:cNvCxnSpPr>
              <a:stCxn id="234" idx="3"/>
              <a:endCxn id="233" idx="6"/>
            </p:cNvCxnSpPr>
            <p:nvPr/>
          </p:nvCxnSpPr>
          <p:spPr>
            <a:xfrm flipH="1">
              <a:off x="3779281" y="1765004"/>
              <a:ext cx="77100" cy="32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7"/>
            <p:cNvCxnSpPr>
              <a:stCxn id="231" idx="7"/>
              <a:endCxn id="232" idx="3"/>
            </p:cNvCxnSpPr>
            <p:nvPr/>
          </p:nvCxnSpPr>
          <p:spPr>
            <a:xfrm flipH="1" rot="10800000">
              <a:off x="3677026" y="1590210"/>
              <a:ext cx="42300" cy="77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0" name="Google Shape;240;p17"/>
          <p:cNvGrpSpPr/>
          <p:nvPr/>
        </p:nvGrpSpPr>
        <p:grpSpPr>
          <a:xfrm>
            <a:off x="6330345" y="1597352"/>
            <a:ext cx="331502" cy="252265"/>
            <a:chOff x="4549175" y="1014475"/>
            <a:chExt cx="496706" cy="377982"/>
          </a:xfrm>
        </p:grpSpPr>
        <p:sp>
          <p:nvSpPr>
            <p:cNvPr id="241" name="Google Shape;241;p17"/>
            <p:cNvSpPr/>
            <p:nvPr/>
          </p:nvSpPr>
          <p:spPr>
            <a:xfrm>
              <a:off x="4549175" y="1169263"/>
              <a:ext cx="68400" cy="68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655740" y="1014475"/>
              <a:ext cx="68400" cy="68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680124" y="1324057"/>
              <a:ext cx="68400" cy="68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844931" y="1255763"/>
              <a:ext cx="68400" cy="68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977481" y="1106610"/>
              <a:ext cx="68400" cy="68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" name="Google Shape;246;p17"/>
            <p:cNvCxnSpPr>
              <a:stCxn id="243" idx="1"/>
              <a:endCxn id="241" idx="5"/>
            </p:cNvCxnSpPr>
            <p:nvPr/>
          </p:nvCxnSpPr>
          <p:spPr>
            <a:xfrm rot="10800000">
              <a:off x="4607641" y="1227574"/>
              <a:ext cx="82500" cy="106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7"/>
            <p:cNvCxnSpPr>
              <a:stCxn id="242" idx="6"/>
              <a:endCxn id="245" idx="1"/>
            </p:cNvCxnSpPr>
            <p:nvPr/>
          </p:nvCxnSpPr>
          <p:spPr>
            <a:xfrm>
              <a:off x="4724140" y="1048675"/>
              <a:ext cx="263400" cy="68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7"/>
            <p:cNvCxnSpPr>
              <a:stCxn id="244" idx="3"/>
              <a:endCxn id="243" idx="6"/>
            </p:cNvCxnSpPr>
            <p:nvPr/>
          </p:nvCxnSpPr>
          <p:spPr>
            <a:xfrm flipH="1">
              <a:off x="4748448" y="1314146"/>
              <a:ext cx="106500" cy="44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(or networks) get used all the time!</a:t>
            </a:r>
            <a:endParaRPr/>
          </a:p>
        </p:txBody>
      </p:sp>
      <p:pic>
        <p:nvPicPr>
          <p:cNvPr id="254" name="Google Shape;2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675" y="3667300"/>
            <a:ext cx="4742326" cy="13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 txBox="1"/>
          <p:nvPr/>
        </p:nvSpPr>
        <p:spPr>
          <a:xfrm>
            <a:off x="4401675" y="3324100"/>
            <a:ext cx="47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https://distill.pub/2021/gnn-intro/</a:t>
            </a:r>
            <a:endParaRPr/>
          </a:p>
        </p:txBody>
      </p:sp>
      <p:pic>
        <p:nvPicPr>
          <p:cNvPr id="256" name="Google Shape;2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16825"/>
            <a:ext cx="4401674" cy="2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8"/>
          <p:cNvSpPr txBox="1"/>
          <p:nvPr/>
        </p:nvSpPr>
        <p:spPr>
          <a:xfrm>
            <a:off x="30700" y="4229950"/>
            <a:ext cx="4314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Social networks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6324" y="1476425"/>
            <a:ext cx="2426583" cy="1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4506325" y="2072750"/>
            <a:ext cx="19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Traffic analysis: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6496275" y="959600"/>
            <a:ext cx="242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[1] L. Liu, H. Zhan, J. Liu, and J. Man, “Visual analysis of traffic data via spatio-temporal graphs and interactive topic modeling,” J Vis, vol. 22, no. 1, pp. 141–160, Feb. 2019, doi: 10.1007/s12650-018-0517-z.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motivating network example: Brains!</a:t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800" y="1152425"/>
            <a:ext cx="4568873" cy="24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9"/>
          <p:cNvSpPr txBox="1"/>
          <p:nvPr/>
        </p:nvSpPr>
        <p:spPr>
          <a:xfrm>
            <a:off x="4466800" y="3508325"/>
            <a:ext cx="4365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[2] M. Saggar et al., “Towards a new approach to reveal dynamical organization of the brain using topological data analysis,” Nature Communications, vol. 9, no. 1, pp. 1–14, Dec. 2018, doi: 10.1038/s41467-018-03664-4.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00" y="2476713"/>
            <a:ext cx="4162000" cy="243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9"/>
          <p:cNvSpPr txBox="1"/>
          <p:nvPr/>
        </p:nvSpPr>
        <p:spPr>
          <a:xfrm>
            <a:off x="0" y="1885725"/>
            <a:ext cx="4365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[1] P. Liu et al., “</a:t>
            </a:r>
            <a:r>
              <a:rPr lang="en" sz="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The functional connectome predicts feeling of stress on regular days and during the COVID-19 pandemic,” Neurobiology of Stress, Volume 14, May 2021, 100285, doi: 10.1016/j.ynstr.2020.100285.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ctrTitle"/>
          </p:nvPr>
        </p:nvSpPr>
        <p:spPr>
          <a:xfrm>
            <a:off x="1004150" y="1751774"/>
            <a:ext cx="7136700" cy="17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how is this related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graph can be specified by an “incidence matrix,” where we record the endpoints of each edge:</a:t>
            </a:r>
            <a:endParaRPr/>
          </a:p>
        </p:txBody>
      </p:sp>
      <p:sp>
        <p:nvSpPr>
          <p:cNvPr id="280" name="Google Shape;28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computations are all done with linear algebra!</a:t>
            </a:r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>
            <a:off x="981525" y="2528425"/>
            <a:ext cx="1475850" cy="1101025"/>
            <a:chOff x="981525" y="2528425"/>
            <a:chExt cx="1475850" cy="1101025"/>
          </a:xfrm>
        </p:grpSpPr>
        <p:sp>
          <p:nvSpPr>
            <p:cNvPr id="282" name="Google Shape;282;p21"/>
            <p:cNvSpPr/>
            <p:nvPr/>
          </p:nvSpPr>
          <p:spPr>
            <a:xfrm>
              <a:off x="981525" y="2528425"/>
              <a:ext cx="276300" cy="2763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981525" y="3353150"/>
              <a:ext cx="276300" cy="2763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181075" y="2923675"/>
              <a:ext cx="276300" cy="2763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561550" y="2923675"/>
              <a:ext cx="276300" cy="2763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" name="Google Shape;286;p21"/>
            <p:cNvCxnSpPr>
              <a:stCxn id="283" idx="0"/>
              <a:endCxn id="282" idx="4"/>
            </p:cNvCxnSpPr>
            <p:nvPr/>
          </p:nvCxnSpPr>
          <p:spPr>
            <a:xfrm rot="10800000">
              <a:off x="1119675" y="2804750"/>
              <a:ext cx="0" cy="5484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1"/>
            <p:cNvCxnSpPr>
              <a:stCxn id="282" idx="6"/>
              <a:endCxn id="285" idx="1"/>
            </p:cNvCxnSpPr>
            <p:nvPr/>
          </p:nvCxnSpPr>
          <p:spPr>
            <a:xfrm>
              <a:off x="1257825" y="2666575"/>
              <a:ext cx="344100" cy="2976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1"/>
            <p:cNvCxnSpPr/>
            <p:nvPr/>
          </p:nvCxnSpPr>
          <p:spPr>
            <a:xfrm>
              <a:off x="1875666" y="3061825"/>
              <a:ext cx="343200" cy="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1"/>
            <p:cNvCxnSpPr>
              <a:stCxn id="285" idx="3"/>
              <a:endCxn id="283" idx="6"/>
            </p:cNvCxnSpPr>
            <p:nvPr/>
          </p:nvCxnSpPr>
          <p:spPr>
            <a:xfrm flipH="1">
              <a:off x="1257913" y="3159512"/>
              <a:ext cx="344100" cy="3318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1"/>
          <p:cNvSpPr txBox="1"/>
          <p:nvPr/>
        </p:nvSpPr>
        <p:spPr>
          <a:xfrm>
            <a:off x="714525" y="3908650"/>
            <a:ext cx="10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G = (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6010725" y="4442050"/>
            <a:ext cx="24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S ~ 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|✕|</a:t>
            </a:r>
            <a:r>
              <a:rPr i="1"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| matrix</a:t>
            </a:r>
            <a:endParaRPr sz="1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2" name="Google Shape;292;p21"/>
          <p:cNvGrpSpPr/>
          <p:nvPr/>
        </p:nvGrpSpPr>
        <p:grpSpPr>
          <a:xfrm>
            <a:off x="2933000" y="2728825"/>
            <a:ext cx="1635300" cy="751148"/>
            <a:chOff x="2933000" y="2728825"/>
            <a:chExt cx="1635300" cy="751148"/>
          </a:xfrm>
        </p:grpSpPr>
        <p:cxnSp>
          <p:nvCxnSpPr>
            <p:cNvPr id="293" name="Google Shape;293;p21"/>
            <p:cNvCxnSpPr/>
            <p:nvPr/>
          </p:nvCxnSpPr>
          <p:spPr>
            <a:xfrm rot="10800000">
              <a:off x="2933000" y="3101450"/>
              <a:ext cx="1635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4" name="Google Shape;294;p21"/>
            <p:cNvSpPr txBox="1"/>
            <p:nvPr/>
          </p:nvSpPr>
          <p:spPr>
            <a:xfrm>
              <a:off x="3185900" y="2728825"/>
              <a:ext cx="13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Incidence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1"/>
            <p:cNvSpPr txBox="1"/>
            <p:nvPr/>
          </p:nvSpPr>
          <p:spPr>
            <a:xfrm>
              <a:off x="3185900" y="3018273"/>
              <a:ext cx="13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Matrix</a:t>
              </a:r>
              <a:endPara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6" name="Google Shape;2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75" y="2666575"/>
            <a:ext cx="3462525" cy="170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1"/>
          <p:cNvGrpSpPr/>
          <p:nvPr/>
        </p:nvGrpSpPr>
        <p:grpSpPr>
          <a:xfrm>
            <a:off x="4784613" y="2833225"/>
            <a:ext cx="588013" cy="1513375"/>
            <a:chOff x="4784613" y="2833225"/>
            <a:chExt cx="588013" cy="1513375"/>
          </a:xfrm>
        </p:grpSpPr>
        <p:sp>
          <p:nvSpPr>
            <p:cNvPr id="298" name="Google Shape;298;p21"/>
            <p:cNvSpPr/>
            <p:nvPr/>
          </p:nvSpPr>
          <p:spPr>
            <a:xfrm>
              <a:off x="5096325" y="3235725"/>
              <a:ext cx="276300" cy="2763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1"/>
            <p:cNvGrpSpPr/>
            <p:nvPr/>
          </p:nvGrpSpPr>
          <p:grpSpPr>
            <a:xfrm>
              <a:off x="4784613" y="2833225"/>
              <a:ext cx="588013" cy="1513375"/>
              <a:chOff x="4784613" y="2833225"/>
              <a:chExt cx="588013" cy="1513375"/>
            </a:xfrm>
          </p:grpSpPr>
          <p:sp>
            <p:nvSpPr>
              <p:cNvPr id="300" name="Google Shape;300;p21"/>
              <p:cNvSpPr/>
              <p:nvPr/>
            </p:nvSpPr>
            <p:spPr>
              <a:xfrm>
                <a:off x="5096325" y="2833225"/>
                <a:ext cx="276300" cy="2763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5096325" y="4070300"/>
                <a:ext cx="276300" cy="2763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5096325" y="3653000"/>
                <a:ext cx="276300" cy="2763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1"/>
              <p:cNvSpPr txBox="1"/>
              <p:nvPr/>
            </p:nvSpPr>
            <p:spPr>
              <a:xfrm rot="-5400000">
                <a:off x="4355163" y="3318363"/>
                <a:ext cx="1259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Vertex basis</a:t>
                </a:r>
                <a:endParaRPr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4" name="Google Shape;304;p21"/>
          <p:cNvGrpSpPr/>
          <p:nvPr/>
        </p:nvGrpSpPr>
        <p:grpSpPr>
          <a:xfrm>
            <a:off x="5749975" y="1976720"/>
            <a:ext cx="2886600" cy="696918"/>
            <a:chOff x="5749975" y="1976720"/>
            <a:chExt cx="2886600" cy="696918"/>
          </a:xfrm>
        </p:grpSpPr>
        <p:cxnSp>
          <p:nvCxnSpPr>
            <p:cNvPr id="305" name="Google Shape;305;p21"/>
            <p:cNvCxnSpPr/>
            <p:nvPr/>
          </p:nvCxnSpPr>
          <p:spPr>
            <a:xfrm rot="10800000">
              <a:off x="6040950" y="2053721"/>
              <a:ext cx="0" cy="3222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1"/>
            <p:cNvCxnSpPr/>
            <p:nvPr/>
          </p:nvCxnSpPr>
          <p:spPr>
            <a:xfrm>
              <a:off x="8312050" y="2025907"/>
              <a:ext cx="0" cy="3501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1"/>
            <p:cNvCxnSpPr/>
            <p:nvPr/>
          </p:nvCxnSpPr>
          <p:spPr>
            <a:xfrm>
              <a:off x="6764753" y="1976720"/>
              <a:ext cx="0" cy="3993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1"/>
            <p:cNvCxnSpPr/>
            <p:nvPr/>
          </p:nvCxnSpPr>
          <p:spPr>
            <a:xfrm>
              <a:off x="7540831" y="2061147"/>
              <a:ext cx="0" cy="376200"/>
            </a:xfrm>
            <a:prstGeom prst="straightConnector1">
              <a:avLst/>
            </a:prstGeom>
            <a:noFill/>
            <a:ln cap="flat" cmpd="sng" w="28575">
              <a:solidFill>
                <a:srgbClr val="3C404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1"/>
            <p:cNvCxnSpPr/>
            <p:nvPr/>
          </p:nvCxnSpPr>
          <p:spPr>
            <a:xfrm>
              <a:off x="5749975" y="2548725"/>
              <a:ext cx="28866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1"/>
            <p:cNvSpPr txBox="1"/>
            <p:nvPr/>
          </p:nvSpPr>
          <p:spPr>
            <a:xfrm>
              <a:off x="6563713" y="2273438"/>
              <a:ext cx="125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Edge</a:t>
              </a:r>
              <a:r>
                <a:rPr lang="en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basis</a:t>
              </a:r>
              <a:endPara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